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1" r:id="rId6"/>
    <p:sldId id="266" r:id="rId7"/>
    <p:sldId id="263" r:id="rId8"/>
    <p:sldId id="274" r:id="rId9"/>
    <p:sldId id="267" r:id="rId10"/>
    <p:sldId id="268" r:id="rId11"/>
    <p:sldId id="269" r:id="rId12"/>
    <p:sldId id="270" r:id="rId13"/>
    <p:sldId id="272" r:id="rId14"/>
    <p:sldId id="262" r:id="rId15"/>
  </p:sldIdLst>
  <p:sldSz cx="24384000" cy="13716000"/>
  <p:notesSz cx="6858000" cy="9144000"/>
  <p:embeddedFontLst>
    <p:embeddedFont>
      <p:font typeface="等线" panose="02010600030101010101" pitchFamily="2" charset="-122"/>
      <p:regular r:id="rId17"/>
      <p:bold r:id="rId18"/>
    </p:embeddedFont>
    <p:embeddedFont>
      <p:font typeface="Helvetica" pitchFamily="2" charset="0"/>
      <p:regular r:id="rId19"/>
      <p:bold r:id="rId20"/>
      <p:italic r:id="rId21"/>
      <p:boldItalic r:id="rId22"/>
    </p:embeddedFont>
    <p:embeddedFont>
      <p:font typeface="Noto Sans" panose="020B0502040504020204" pitchFamily="34" charset="0"/>
      <p:regular r:id="rId23"/>
      <p:bold r:id="rId24"/>
      <p:italic r:id="rId25"/>
      <p:boldItalic r:id="rId26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libaba PuHuiTi 2 55 Regular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libaba PuHuiTi 2 55 Regular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libaba PuHuiTi 2 55 Regular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libaba PuHuiTi 2 55 Regular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libaba PuHuiTi 2 55 Regular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libaba PuHuiTi 2 55 Regular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libaba PuHuiTi 2 55 Regular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libaba PuHuiTi 2 55 Regular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libaba PuHuiTi 2 55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5B24"/>
    <a:srgbClr val="FAD3C4"/>
    <a:srgbClr val="F55113"/>
    <a:srgbClr val="E84D12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7"/>
    <p:restoredTop sz="94703"/>
  </p:normalViewPr>
  <p:slideViewPr>
    <p:cSldViewPr snapToGrid="0">
      <p:cViewPr varScale="1">
        <p:scale>
          <a:sx n="48" d="100"/>
          <a:sy n="48" d="100"/>
        </p:scale>
        <p:origin x="25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2000" b="1" dirty="0"/>
              <a:t>表格提取成功率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成功提取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合并利润表</c:v>
                </c:pt>
                <c:pt idx="1">
                  <c:v>合并现金流量表</c:v>
                </c:pt>
                <c:pt idx="2">
                  <c:v>合并资产负债表</c:v>
                </c:pt>
                <c:pt idx="3">
                  <c:v>研发人员及研发费用表</c:v>
                </c:pt>
                <c:pt idx="4">
                  <c:v>员工情况表</c:v>
                </c:pt>
                <c:pt idx="5">
                  <c:v>公司信息表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11020</c:v>
                </c:pt>
                <c:pt idx="1">
                  <c:v>11245</c:v>
                </c:pt>
                <c:pt idx="2">
                  <c:v>11010</c:v>
                </c:pt>
                <c:pt idx="3">
                  <c:v>10199</c:v>
                </c:pt>
                <c:pt idx="4">
                  <c:v>11268</c:v>
                </c:pt>
                <c:pt idx="5">
                  <c:v>11332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F9-406E-B792-27C0B53BD03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没有提取成功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合并利润表</c:v>
                </c:pt>
                <c:pt idx="1">
                  <c:v>合并现金流量表</c:v>
                </c:pt>
                <c:pt idx="2">
                  <c:v>合并资产负债表</c:v>
                </c:pt>
                <c:pt idx="3">
                  <c:v>研发人员及研发费用表</c:v>
                </c:pt>
                <c:pt idx="4">
                  <c:v>员工情况表</c:v>
                </c:pt>
                <c:pt idx="5">
                  <c:v>公司信息表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568</c:v>
                </c:pt>
                <c:pt idx="1">
                  <c:v>343</c:v>
                </c:pt>
                <c:pt idx="2">
                  <c:v>578</c:v>
                </c:pt>
                <c:pt idx="3">
                  <c:v>1389</c:v>
                </c:pt>
                <c:pt idx="4">
                  <c:v>320</c:v>
                </c:pt>
                <c:pt idx="5">
                  <c:v>256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AF9-406E-B792-27C0B53BD0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27659776"/>
        <c:axId val="1227658112"/>
      </c:barChart>
      <c:catAx>
        <c:axId val="1227659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27658112"/>
        <c:crosses val="autoZero"/>
        <c:auto val="1"/>
        <c:lblAlgn val="ctr"/>
        <c:lblOffset val="100"/>
        <c:noMultiLvlLbl val="0"/>
      </c:catAx>
      <c:valAx>
        <c:axId val="1227658112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27659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6" name="Shape 2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j-lt"/>
        <a:ea typeface="+mj-ea"/>
        <a:cs typeface="+mj-cs"/>
        <a:sym typeface="Alibaba PuHuiTi 2 55 Regular"/>
      </a:defRPr>
    </a:lvl1pPr>
    <a:lvl2pPr indent="228600" defTabSz="457200" latinLnBrk="0">
      <a:lnSpc>
        <a:spcPct val="118000"/>
      </a:lnSpc>
      <a:defRPr sz="2200">
        <a:latin typeface="+mj-lt"/>
        <a:ea typeface="+mj-ea"/>
        <a:cs typeface="+mj-cs"/>
        <a:sym typeface="Alibaba PuHuiTi 2 55 Regular"/>
      </a:defRPr>
    </a:lvl2pPr>
    <a:lvl3pPr indent="457200" defTabSz="457200" latinLnBrk="0">
      <a:lnSpc>
        <a:spcPct val="118000"/>
      </a:lnSpc>
      <a:defRPr sz="2200">
        <a:latin typeface="+mj-lt"/>
        <a:ea typeface="+mj-ea"/>
        <a:cs typeface="+mj-cs"/>
        <a:sym typeface="Alibaba PuHuiTi 2 55 Regular"/>
      </a:defRPr>
    </a:lvl3pPr>
    <a:lvl4pPr indent="685800" defTabSz="457200" latinLnBrk="0">
      <a:lnSpc>
        <a:spcPct val="118000"/>
      </a:lnSpc>
      <a:defRPr sz="2200">
        <a:latin typeface="+mj-lt"/>
        <a:ea typeface="+mj-ea"/>
        <a:cs typeface="+mj-cs"/>
        <a:sym typeface="Alibaba PuHuiTi 2 55 Regular"/>
      </a:defRPr>
    </a:lvl4pPr>
    <a:lvl5pPr indent="914400" defTabSz="457200" latinLnBrk="0">
      <a:lnSpc>
        <a:spcPct val="118000"/>
      </a:lnSpc>
      <a:defRPr sz="2200">
        <a:latin typeface="+mj-lt"/>
        <a:ea typeface="+mj-ea"/>
        <a:cs typeface="+mj-cs"/>
        <a:sym typeface="Alibaba PuHuiTi 2 55 Regular"/>
      </a:defRPr>
    </a:lvl5pPr>
    <a:lvl6pPr indent="1143000" defTabSz="457200" latinLnBrk="0">
      <a:lnSpc>
        <a:spcPct val="118000"/>
      </a:lnSpc>
      <a:defRPr sz="2200">
        <a:latin typeface="+mj-lt"/>
        <a:ea typeface="+mj-ea"/>
        <a:cs typeface="+mj-cs"/>
        <a:sym typeface="Alibaba PuHuiTi 2 55 Regular"/>
      </a:defRPr>
    </a:lvl6pPr>
    <a:lvl7pPr indent="1371600" defTabSz="457200" latinLnBrk="0">
      <a:lnSpc>
        <a:spcPct val="118000"/>
      </a:lnSpc>
      <a:defRPr sz="2200">
        <a:latin typeface="+mj-lt"/>
        <a:ea typeface="+mj-ea"/>
        <a:cs typeface="+mj-cs"/>
        <a:sym typeface="Alibaba PuHuiTi 2 55 Regular"/>
      </a:defRPr>
    </a:lvl7pPr>
    <a:lvl8pPr indent="1600200" defTabSz="457200" latinLnBrk="0">
      <a:lnSpc>
        <a:spcPct val="118000"/>
      </a:lnSpc>
      <a:defRPr sz="2200">
        <a:latin typeface="+mj-lt"/>
        <a:ea typeface="+mj-ea"/>
        <a:cs typeface="+mj-cs"/>
        <a:sym typeface="Alibaba PuHuiTi 2 55 Regular"/>
      </a:defRPr>
    </a:lvl8pPr>
    <a:lvl9pPr indent="1828800" defTabSz="457200" latinLnBrk="0">
      <a:lnSpc>
        <a:spcPct val="118000"/>
      </a:lnSpc>
      <a:defRPr sz="2200">
        <a:latin typeface="+mj-lt"/>
        <a:ea typeface="+mj-ea"/>
        <a:cs typeface="+mj-cs"/>
        <a:sym typeface="Alibaba PuHuiTi 2 55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1787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5741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封面_副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成组"/>
          <p:cNvGrpSpPr/>
          <p:nvPr/>
        </p:nvGrpSpPr>
        <p:grpSpPr>
          <a:xfrm>
            <a:off x="4703674" y="398378"/>
            <a:ext cx="14976653" cy="1014749"/>
            <a:chOff x="0" y="0"/>
            <a:chExt cx="14976650" cy="1014748"/>
          </a:xfrm>
        </p:grpSpPr>
        <p:pic>
          <p:nvPicPr>
            <p:cNvPr id="20" name="交大.png" descr="交大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7573940" y="303014"/>
              <a:ext cx="1713997" cy="45950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1" name="智普.png" descr="智普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87353"/>
              <a:ext cx="2499880" cy="909358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2" name="魔.png" descr="魔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9797068" y="302992"/>
              <a:ext cx="2574423" cy="45397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3" name="安硕信息.png" descr="安硕信息.png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3011060" y="0"/>
              <a:ext cx="4064119" cy="1014749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4" name="阿里云.png" descr="阿里云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885055" y="302939"/>
              <a:ext cx="2091596" cy="463954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2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成组"/>
          <p:cNvGrpSpPr/>
          <p:nvPr/>
        </p:nvGrpSpPr>
        <p:grpSpPr>
          <a:xfrm>
            <a:off x="308538" y="386985"/>
            <a:ext cx="12901598" cy="1003903"/>
            <a:chOff x="0" y="0"/>
            <a:chExt cx="12901597" cy="1003901"/>
          </a:xfrm>
        </p:grpSpPr>
        <p:pic>
          <p:nvPicPr>
            <p:cNvPr id="33" name="modelscope中英文logo.png" descr="modelscope中英文logo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50381" y="292651"/>
              <a:ext cx="2136064" cy="376502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34" name="图片 1" descr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351836" cy="1003902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35" name="图片 2" descr="图片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23094" y="33842"/>
              <a:ext cx="3409699" cy="850832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36" name="图片 3" descr="图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91410" y="274063"/>
              <a:ext cx="1455082" cy="418863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37" name="图片 4" descr="图片 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65316" y="152809"/>
              <a:ext cx="2436282" cy="677234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3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3240" y="13081000"/>
            <a:ext cx="464821" cy="5207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页_副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成组"/>
          <p:cNvGrpSpPr/>
          <p:nvPr/>
        </p:nvGrpSpPr>
        <p:grpSpPr>
          <a:xfrm>
            <a:off x="2317805" y="342717"/>
            <a:ext cx="19748391" cy="1536666"/>
            <a:chOff x="0" y="0"/>
            <a:chExt cx="19748390" cy="1536665"/>
          </a:xfrm>
        </p:grpSpPr>
        <p:pic>
          <p:nvPicPr>
            <p:cNvPr id="46" name="modelscope中英文logo.png" descr="modelscope中英文logo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628804" y="447959"/>
              <a:ext cx="3269657" cy="576308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47" name="图片 1" descr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3599940" cy="153666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48" name="图片 2" descr="图片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15153" y="51802"/>
              <a:ext cx="5219203" cy="1302363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49" name="图片 3" descr="图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83288" y="419507"/>
              <a:ext cx="2227285" cy="641149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50" name="图片 4" descr="图片 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019191" y="233904"/>
              <a:ext cx="3729200" cy="1036638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5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谢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任意多边形: 形状 83"/>
          <p:cNvSpPr/>
          <p:nvPr/>
        </p:nvSpPr>
        <p:spPr>
          <a:xfrm>
            <a:off x="-7428012" y="-1995862"/>
            <a:ext cx="16976924" cy="16976924"/>
          </a:xfrm>
          <a:prstGeom prst="ellipse">
            <a:avLst/>
          </a:prstGeom>
          <a:gradFill>
            <a:gsLst>
              <a:gs pos="0">
                <a:srgbClr val="E4E5E7">
                  <a:alpha val="4539"/>
                </a:srgbClr>
              </a:gs>
              <a:gs pos="100000">
                <a:srgbClr val="111111">
                  <a:alpha val="1494"/>
                </a:srgbClr>
              </a:gs>
            </a:gsLst>
            <a:lin ang="2700000"/>
          </a:gradFill>
          <a:ln w="12700">
            <a:miter lim="400000"/>
          </a:ln>
        </p:spPr>
        <p:txBody>
          <a:bodyPr tIns="91439" bIns="91439" anchor="ctr"/>
          <a:lstStyle/>
          <a:p>
            <a:pPr algn="l" defTabSz="1828800">
              <a:defRPr sz="3600">
                <a:solidFill>
                  <a:srgbClr val="1F1917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60" name="任意多边形: 形状 83"/>
          <p:cNvSpPr/>
          <p:nvPr/>
        </p:nvSpPr>
        <p:spPr>
          <a:xfrm rot="14363551">
            <a:off x="18683188" y="7157938"/>
            <a:ext cx="16976924" cy="16976924"/>
          </a:xfrm>
          <a:prstGeom prst="ellipse">
            <a:avLst/>
          </a:prstGeom>
          <a:gradFill>
            <a:gsLst>
              <a:gs pos="0">
                <a:srgbClr val="E4E5E7">
                  <a:alpha val="2514"/>
                </a:srgbClr>
              </a:gs>
              <a:gs pos="100000">
                <a:srgbClr val="000000">
                  <a:alpha val="4112"/>
                </a:srgbClr>
              </a:gs>
            </a:gsLst>
            <a:lin ang="2700000"/>
          </a:gradFill>
          <a:ln w="12700">
            <a:miter lim="400000"/>
          </a:ln>
        </p:spPr>
        <p:txBody>
          <a:bodyPr tIns="91439" bIns="91439" anchor="ctr"/>
          <a:lstStyle/>
          <a:p>
            <a:pPr algn="l" defTabSz="1828800">
              <a:defRPr sz="3600">
                <a:solidFill>
                  <a:srgbClr val="1F1917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grpSp>
        <p:nvGrpSpPr>
          <p:cNvPr id="66" name="成组"/>
          <p:cNvGrpSpPr/>
          <p:nvPr/>
        </p:nvGrpSpPr>
        <p:grpSpPr>
          <a:xfrm>
            <a:off x="2317805" y="342717"/>
            <a:ext cx="19748390" cy="1536666"/>
            <a:chOff x="0" y="0"/>
            <a:chExt cx="19748390" cy="1536665"/>
          </a:xfrm>
        </p:grpSpPr>
        <p:pic>
          <p:nvPicPr>
            <p:cNvPr id="61" name="modelscope中英文logo.png" descr="modelscope中英文logo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628804" y="447959"/>
              <a:ext cx="3269657" cy="576308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62" name="图片 1" descr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3599940" cy="153666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63" name="图片 2" descr="图片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15153" y="51802"/>
              <a:ext cx="5219203" cy="1302363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64" name="图片 3" descr="图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83288" y="419507"/>
              <a:ext cx="2227285" cy="641149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65" name="图片 4" descr="图片 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019190" y="233904"/>
              <a:ext cx="3729200" cy="1036637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6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84"/>
          <p:cNvSpPr/>
          <p:nvPr/>
        </p:nvSpPr>
        <p:spPr>
          <a:xfrm>
            <a:off x="-7340115" y="-1951119"/>
            <a:ext cx="16887443" cy="16887443"/>
          </a:xfrm>
          <a:prstGeom prst="ellipse">
            <a:avLst/>
          </a:prstGeom>
          <a:ln w="6350">
            <a:solidFill>
              <a:srgbClr val="FFFFFF">
                <a:alpha val="39825"/>
              </a:srgbClr>
            </a:solidFill>
            <a:miter/>
          </a:ln>
        </p:spPr>
        <p:txBody>
          <a:bodyPr tIns="91439" bIns="91439" anchor="ctr"/>
          <a:lstStyle/>
          <a:p>
            <a:pPr algn="l" defTabSz="1828800">
              <a:defRPr sz="3600">
                <a:solidFill>
                  <a:srgbClr val="1F1917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" name="任意多边形: 形状 83"/>
          <p:cNvSpPr/>
          <p:nvPr/>
        </p:nvSpPr>
        <p:spPr>
          <a:xfrm>
            <a:off x="-7428012" y="-1995862"/>
            <a:ext cx="16976924" cy="16976924"/>
          </a:xfrm>
          <a:prstGeom prst="ellipse">
            <a:avLst/>
          </a:prstGeom>
          <a:gradFill>
            <a:gsLst>
              <a:gs pos="0">
                <a:srgbClr val="F2F2F2">
                  <a:alpha val="16604"/>
                </a:srgbClr>
              </a:gs>
              <a:gs pos="100000">
                <a:srgbClr val="3C46FF">
                  <a:alpha val="9070"/>
                </a:srgbClr>
              </a:gs>
            </a:gsLst>
            <a:lin ang="2700000"/>
          </a:gradFill>
          <a:ln w="12700">
            <a:solidFill>
              <a:srgbClr val="FFFFFF">
                <a:alpha val="16604"/>
              </a:srgbClr>
            </a:solidFill>
            <a:miter lim="400000"/>
          </a:ln>
        </p:spPr>
        <p:txBody>
          <a:bodyPr tIns="91439" bIns="91439" anchor="ctr"/>
          <a:lstStyle/>
          <a:p>
            <a:pPr algn="l" defTabSz="1828800">
              <a:defRPr sz="3600">
                <a:solidFill>
                  <a:srgbClr val="1F1917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3240" y="13081000"/>
            <a:ext cx="464821" cy="5207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1pPr>
      <a:lvl2pPr marL="1270000" marR="0" indent="-635000" algn="l" defTabSz="825500" rtl="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2pPr>
      <a:lvl3pPr marL="1905000" marR="0" indent="-635000" algn="l" defTabSz="825500" rtl="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3pPr>
      <a:lvl4pPr marL="2540000" marR="0" indent="-635000" algn="l" defTabSz="825500" rtl="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4pPr>
      <a:lvl5pPr marL="3175000" marR="0" indent="-635000" algn="l" defTabSz="825500" rtl="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5pPr>
      <a:lvl6pPr marL="3810000" marR="0" indent="-635000" algn="l" defTabSz="825500" rtl="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6pPr>
      <a:lvl7pPr marL="4445000" marR="0" indent="-635000" algn="l" defTabSz="825500" rtl="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7pPr>
      <a:lvl8pPr marL="5080000" marR="0" indent="-635000" algn="l" defTabSz="825500" rtl="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8pPr>
      <a:lvl9pPr marL="5715000" marR="0" indent="-635000" algn="l" defTabSz="825500" rtl="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Alibaba PuHuiTi 2 55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libaba PuHuiTi 2 55 Regular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libaba PuHuiTi 2 55 Regular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libaba PuHuiTi 2 55 Regular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libaba PuHuiTi 2 55 Regular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libaba PuHuiTi 2 55 Regular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libaba PuHuiTi 2 55 Regular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libaba PuHuiTi 2 55 Regular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libaba PuHuiTi 2 55 Regular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libaba PuHuiTi 2 55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成组"/>
          <p:cNvGrpSpPr/>
          <p:nvPr/>
        </p:nvGrpSpPr>
        <p:grpSpPr>
          <a:xfrm>
            <a:off x="4703674" y="398378"/>
            <a:ext cx="14976652" cy="1014749"/>
            <a:chOff x="0" y="0"/>
            <a:chExt cx="14976650" cy="1014748"/>
          </a:xfrm>
        </p:grpSpPr>
        <p:pic>
          <p:nvPicPr>
            <p:cNvPr id="224" name="交大.png" descr="交大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7573939" y="303014"/>
              <a:ext cx="1713997" cy="459506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25" name="智普.png" descr="智普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87353"/>
              <a:ext cx="2499880" cy="909358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26" name="魔.png" descr="魔.png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9797069" y="302992"/>
              <a:ext cx="2574422" cy="453970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27" name="安硕信息.png" descr="安硕信息.png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3011060" y="0"/>
              <a:ext cx="4064119" cy="1014749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pic>
          <p:nvPicPr>
            <p:cNvPr id="228" name="阿里云.png" descr="阿里云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2885055" y="302939"/>
              <a:ext cx="2091596" cy="463954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86100" y="4459628"/>
            <a:ext cx="18211800" cy="37846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181614" y="8788413"/>
            <a:ext cx="12192000" cy="220598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anchorCtr="0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等线" panose="02010600030101010101" pitchFamily="2" charset="-122"/>
                <a:ea typeface="等线" panose="02010600030101010101" pitchFamily="2" charset="-122"/>
                <a:sym typeface="Alibaba PuHuiTi 2 55 Regular"/>
              </a:rPr>
              <a:t>演讲人姓名：程爽</a:t>
            </a:r>
            <a:endParaRPr kumimoji="0" lang="en-US" altLang="zh-CN" sz="4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等线" panose="02010600030101010101" pitchFamily="2" charset="-122"/>
              <a:ea typeface="等线" panose="02010600030101010101" pitchFamily="2" charset="-122"/>
              <a:sym typeface="Alibaba PuHuiTi 2 55 Regular"/>
            </a:endParaRPr>
          </a:p>
          <a:p>
            <a:pPr>
              <a:lnSpc>
                <a:spcPct val="150000"/>
              </a:lnSpc>
            </a:pPr>
            <a:r>
              <a:rPr kumimoji="0" lang="zh-CN" altLang="en-US" sz="4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等线" panose="02010600030101010101" pitchFamily="2" charset="-122"/>
                <a:ea typeface="等线" panose="02010600030101010101" pitchFamily="2" charset="-122"/>
                <a:sym typeface="Alibaba PuHuiTi 2 55 Regular"/>
              </a:rPr>
              <a:t>队员：刘俊、周姿能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096000" y="11308766"/>
            <a:ext cx="12192000" cy="6553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anchorCtr="0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Alibaba PuHuiTi 2.0 45 Light" panose="00020600040101010101" charset="-122"/>
                <a:cs typeface="Arial" panose="020B0604020202020204" pitchFamily="34" charset="0"/>
                <a:sym typeface="Alibaba PuHuiTi 2 55 Regular"/>
              </a:rPr>
              <a:t>nsddd</a:t>
            </a: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等线" panose="02010600030101010101" pitchFamily="2" charset="-122"/>
                <a:ea typeface="等线" panose="02010600030101010101" pitchFamily="2" charset="-122"/>
                <a:sym typeface="Alibaba PuHuiTi 2 55 Regular"/>
              </a:rPr>
              <a:t>（中国科学院计算技术研究所）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V 形 2">
            <a:extLst>
              <a:ext uri="{FF2B5EF4-FFF2-40B4-BE49-F238E27FC236}">
                <a16:creationId xmlns:a16="http://schemas.microsoft.com/office/drawing/2014/main" id="{991B57F7-409F-4A26-969D-BD847F7E0546}"/>
              </a:ext>
            </a:extLst>
          </p:cNvPr>
          <p:cNvSpPr/>
          <p:nvPr/>
        </p:nvSpPr>
        <p:spPr>
          <a:xfrm>
            <a:off x="304800" y="1647859"/>
            <a:ext cx="468630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细分问题处理策略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DE3D78-7262-45D2-AAB8-3DE329FB16DC}"/>
              </a:ext>
            </a:extLst>
          </p:cNvPr>
          <p:cNvSpPr txBox="1"/>
          <p:nvPr/>
        </p:nvSpPr>
        <p:spPr>
          <a:xfrm>
            <a:off x="4991100" y="1619318"/>
            <a:ext cx="3619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统计类问题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33C3E6-92FF-4A4A-A5D8-9E988AF8AA01}"/>
              </a:ext>
            </a:extLst>
          </p:cNvPr>
          <p:cNvSpPr txBox="1"/>
          <p:nvPr/>
        </p:nvSpPr>
        <p:spPr>
          <a:xfrm>
            <a:off x="622042" y="3209953"/>
            <a:ext cx="9481457" cy="929305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数据库构造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将提取的六类表格合成</a:t>
            </a:r>
            <a:r>
              <a:rPr lang="en-US" altLang="zh-CN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SQL</a:t>
            </a:r>
            <a:r>
              <a:rPr lang="zh-CN" altLang="en-US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数据库</a:t>
            </a:r>
            <a:endParaRPr lang="en-US" altLang="zh-CN" sz="320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20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SQL </a:t>
            </a:r>
            <a:r>
              <a:rPr lang="en-US" altLang="zh-CN" sz="3800" b="1" i="0" dirty="0" err="1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ChatGLM</a:t>
            </a:r>
            <a:r>
              <a:rPr lang="en-US" altLang="zh-CN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 </a:t>
            </a:r>
            <a:r>
              <a:rPr lang="zh-CN" altLang="en-US" sz="3800" b="1" dirty="0">
                <a:solidFill>
                  <a:srgbClr val="24292F"/>
                </a:solidFill>
                <a:latin typeface="Noto Sans" panose="020B0502040504020204" pitchFamily="34" charset="0"/>
              </a:rPr>
              <a:t>全参微调</a:t>
            </a:r>
            <a:endParaRPr lang="zh-CN" altLang="en-US" sz="3800" b="1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训练数据集来源：</a:t>
            </a:r>
            <a:r>
              <a:rPr lang="en-US" altLang="zh-CN" sz="3200" dirty="0" err="1">
                <a:effectLst/>
              </a:rPr>
              <a:t>Cspider</a:t>
            </a:r>
            <a:r>
              <a:rPr lang="zh-CN" altLang="en-US" sz="3200" dirty="0"/>
              <a:t>、</a:t>
            </a:r>
            <a:r>
              <a:rPr lang="en-US" altLang="zh-CN" sz="3200" dirty="0" err="1">
                <a:effectLst/>
              </a:rPr>
              <a:t>DuSQL</a:t>
            </a:r>
            <a:r>
              <a:rPr lang="zh-CN" altLang="en-US" sz="3200" dirty="0">
                <a:effectLst/>
              </a:rPr>
              <a:t>、</a:t>
            </a:r>
            <a:r>
              <a:rPr lang="en-US" altLang="zh-CN" sz="3200" dirty="0">
                <a:effectLst/>
              </a:rPr>
              <a:t>NL2SQL</a:t>
            </a:r>
            <a:r>
              <a:rPr lang="zh-CN" altLang="en-US" sz="3200" dirty="0">
                <a:effectLst/>
              </a:rPr>
              <a:t>：</a:t>
            </a:r>
            <a:endParaRPr lang="en-US" altLang="zh-CN" sz="3200" dirty="0">
              <a:solidFill>
                <a:srgbClr val="24292F"/>
              </a:solidFill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训练数据</a:t>
            </a:r>
            <a:r>
              <a:rPr lang="en-US" altLang="zh-CN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QA</a:t>
            </a:r>
            <a:r>
              <a:rPr lang="zh-CN" altLang="en-US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对构造</a:t>
            </a:r>
            <a:endParaRPr lang="en-US" altLang="zh-CN" sz="320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rgbClr val="24292F"/>
              </a:solidFill>
              <a:latin typeface="Noto Sans" panose="020B0502040504020204" pitchFamily="34" charset="0"/>
            </a:endParaRPr>
          </a:p>
          <a:p>
            <a:pPr marL="571500" marR="0" lvl="0" indent="-571500" algn="l" defTabSz="8255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3800" b="1" i="0" u="none" strike="noStrike" kern="0" cap="none" spc="0" normalizeH="0" baseline="0" noProof="0" dirty="0">
                <a:ln>
                  <a:noFill/>
                </a:ln>
                <a:solidFill>
                  <a:srgbClr val="24292F"/>
                </a:solidFill>
                <a:effectLst/>
                <a:uLnTx/>
                <a:uFillTx/>
                <a:latin typeface="Noto Sans" panose="020B0502040504020204" pitchFamily="34" charset="0"/>
                <a:sym typeface="Alibaba PuHuiTi 2 55 Regular"/>
              </a:rPr>
              <a:t>SQL</a:t>
            </a:r>
            <a:r>
              <a:rPr kumimoji="0" lang="zh-CN" altLang="en-US" sz="3800" b="1" i="0" u="none" strike="noStrike" kern="0" cap="none" spc="0" normalizeH="0" baseline="0" noProof="0" dirty="0">
                <a:ln>
                  <a:noFill/>
                </a:ln>
                <a:solidFill>
                  <a:srgbClr val="24292F"/>
                </a:solidFill>
                <a:effectLst/>
                <a:uLnTx/>
                <a:uFillTx/>
                <a:latin typeface="Noto Sans" panose="020B0502040504020204" pitchFamily="34" charset="0"/>
                <a:sym typeface="Alibaba PuHuiTi 2 55 Regular"/>
              </a:rPr>
              <a:t>语句生成</a:t>
            </a:r>
            <a:endParaRPr kumimoji="0" lang="en-US" altLang="zh-CN" sz="3800" b="1" i="0" u="none" strike="noStrike" kern="0" cap="none" spc="0" normalizeH="0" baseline="0" noProof="0" dirty="0">
              <a:ln>
                <a:noFill/>
              </a:ln>
              <a:solidFill>
                <a:srgbClr val="24292F"/>
              </a:solidFill>
              <a:effectLst/>
              <a:uLnTx/>
              <a:uFillTx/>
              <a:latin typeface="Noto Sans" panose="020B0502040504020204" pitchFamily="34" charset="0"/>
              <a:sym typeface="Alibaba PuHuiTi 2 55 Regular"/>
            </a:endParaRPr>
          </a:p>
          <a:p>
            <a:pPr marL="914400" marR="0" lvl="1" indent="-457200" algn="l" defTabSz="8255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3200" i="0" u="none" strike="noStrike" kern="0" cap="none" spc="0" normalizeH="0" baseline="0" noProof="0" dirty="0">
                <a:ln>
                  <a:noFill/>
                </a:ln>
                <a:solidFill>
                  <a:srgbClr val="24292F"/>
                </a:solidFill>
                <a:effectLst/>
                <a:uLnTx/>
                <a:uFillTx/>
                <a:latin typeface="Noto Sans" panose="020B0502040504020204" pitchFamily="34" charset="0"/>
                <a:sym typeface="Alibaba PuHuiTi 2 55 Regular"/>
              </a:rPr>
              <a:t>通过将金融问题按照上述模板构造，训练数据集经过 </a:t>
            </a:r>
            <a:r>
              <a:rPr kumimoji="0" lang="en-US" altLang="zh-CN" sz="3200" i="0" u="none" strike="noStrike" kern="0" cap="none" spc="0" normalizeH="0" baseline="0" noProof="0" dirty="0">
                <a:ln>
                  <a:noFill/>
                </a:ln>
                <a:solidFill>
                  <a:srgbClr val="24292F"/>
                </a:solidFill>
                <a:effectLst/>
                <a:uLnTx/>
                <a:uFillTx/>
                <a:latin typeface="Noto Sans" panose="020B0502040504020204" pitchFamily="34" charset="0"/>
                <a:sym typeface="Alibaba PuHuiTi 2 55 Regular"/>
              </a:rPr>
              <a:t>SQL </a:t>
            </a:r>
            <a:r>
              <a:rPr kumimoji="0" lang="en-US" altLang="zh-CN" sz="3200" i="0" u="none" strike="noStrike" kern="0" cap="none" spc="0" normalizeH="0" baseline="0" noProof="0" dirty="0" err="1">
                <a:ln>
                  <a:noFill/>
                </a:ln>
                <a:solidFill>
                  <a:srgbClr val="24292F"/>
                </a:solidFill>
                <a:effectLst/>
                <a:uLnTx/>
                <a:uFillTx/>
                <a:latin typeface="Noto Sans" panose="020B0502040504020204" pitchFamily="34" charset="0"/>
                <a:sym typeface="Alibaba PuHuiTi 2 55 Regular"/>
              </a:rPr>
              <a:t>ChatGLM</a:t>
            </a:r>
            <a:r>
              <a:rPr kumimoji="0" lang="zh-CN" altLang="en-US" sz="3200" i="0" u="none" strike="noStrike" kern="0" cap="none" spc="0" normalizeH="0" baseline="0" noProof="0" dirty="0">
                <a:ln>
                  <a:noFill/>
                </a:ln>
                <a:solidFill>
                  <a:srgbClr val="24292F"/>
                </a:solidFill>
                <a:effectLst/>
                <a:uLnTx/>
                <a:uFillTx/>
                <a:latin typeface="Noto Sans" panose="020B0502040504020204" pitchFamily="34" charset="0"/>
                <a:sym typeface="Alibaba PuHuiTi 2 55 Regular"/>
              </a:rPr>
              <a:t>处理后，可以生成对应的</a:t>
            </a:r>
            <a:r>
              <a:rPr kumimoji="0" lang="en-US" altLang="zh-CN" sz="3200" i="0" u="none" strike="noStrike" kern="0" cap="none" spc="0" normalizeH="0" baseline="0" noProof="0" dirty="0">
                <a:ln>
                  <a:noFill/>
                </a:ln>
                <a:solidFill>
                  <a:srgbClr val="24292F"/>
                </a:solidFill>
                <a:effectLst/>
                <a:uLnTx/>
                <a:uFillTx/>
                <a:latin typeface="Noto Sans" panose="020B0502040504020204" pitchFamily="34" charset="0"/>
                <a:sym typeface="Alibaba PuHuiTi 2 55 Regular"/>
              </a:rPr>
              <a:t>SQL</a:t>
            </a:r>
            <a:r>
              <a:rPr kumimoji="0" lang="zh-CN" altLang="en-US" sz="3200" i="0" u="none" strike="noStrike" kern="0" cap="none" spc="0" normalizeH="0" baseline="0" noProof="0" dirty="0">
                <a:ln>
                  <a:noFill/>
                </a:ln>
                <a:solidFill>
                  <a:srgbClr val="24292F"/>
                </a:solidFill>
                <a:effectLst/>
                <a:uLnTx/>
                <a:uFillTx/>
                <a:latin typeface="Noto Sans" panose="020B0502040504020204" pitchFamily="34" charset="0"/>
                <a:sym typeface="Alibaba PuHuiTi 2 55 Regular"/>
              </a:rPr>
              <a:t>语句。</a:t>
            </a:r>
            <a:endParaRPr lang="en-US" altLang="zh-CN" sz="3200" dirty="0">
              <a:solidFill>
                <a:srgbClr val="24292F"/>
              </a:solidFill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200" b="1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214A3B5-0BC4-4CF1-8388-F697D28219E1}"/>
              </a:ext>
            </a:extLst>
          </p:cNvPr>
          <p:cNvSpPr txBox="1"/>
          <p:nvPr/>
        </p:nvSpPr>
        <p:spPr>
          <a:xfrm>
            <a:off x="10346095" y="2787134"/>
            <a:ext cx="11916746" cy="554985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3000" b="0" dirty="0">
                <a:solidFill>
                  <a:schemeClr val="tx1"/>
                </a:solidFill>
                <a:effectLst/>
                <a:latin typeface="Droid Sans Mono"/>
              </a:rPr>
              <a:t>"query": 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"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你是一个自然语言到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SQL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转换专家，你的任务是将金融领域问题，转换成对应的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SQL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查询：生成结果只含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SQL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语句。</a:t>
            </a:r>
            <a:r>
              <a:rPr lang="en-US" altLang="zh-CN" sz="3000" b="1" dirty="0">
                <a:solidFill>
                  <a:srgbClr val="D7BA7D"/>
                </a:solidFill>
                <a:effectLst/>
                <a:latin typeface="Droid Sans Mono"/>
              </a:rPr>
              <a:t>\n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 问题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: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哪些城市不属于需要帮扶的贫困城市，并给出它们所在的省。</a:t>
            </a:r>
            <a:r>
              <a:rPr lang="en-US" altLang="zh-CN" sz="3000" b="1" dirty="0">
                <a:solidFill>
                  <a:srgbClr val="D7BA7D"/>
                </a:solidFill>
                <a:effectLst/>
                <a:latin typeface="Droid Sans Mono"/>
              </a:rPr>
              <a:t>\n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 查询需要用到的数据库以及对应的字段如下：表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1: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城市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,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可用字段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: ['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城市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', '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所属省份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', '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词条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id']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表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2: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对口帮扶城市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,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可用字段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: ['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贫困城市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id']SQL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查询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:"</a:t>
            </a:r>
            <a:r>
              <a:rPr lang="en-US" altLang="zh-CN" sz="3000" b="1" dirty="0">
                <a:solidFill>
                  <a:srgbClr val="D4D4D4"/>
                </a:solidFill>
                <a:effectLst/>
                <a:latin typeface="Droid Sans Mono"/>
              </a:rPr>
              <a:t>,</a:t>
            </a:r>
          </a:p>
          <a:p>
            <a:pPr algn="l">
              <a:lnSpc>
                <a:spcPct val="150000"/>
              </a:lnSpc>
            </a:pPr>
            <a:r>
              <a:rPr lang="en-US" altLang="zh-CN" sz="3000" b="0" dirty="0">
                <a:solidFill>
                  <a:schemeClr val="tx1"/>
                </a:solidFill>
                <a:effectLst/>
                <a:latin typeface="Droid Sans Mono"/>
              </a:rPr>
              <a:t> "answer": 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"select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城市 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,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所属省份 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from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城市 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where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词条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id not in ( select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贫困城市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id from </a:t>
            </a:r>
            <a:r>
              <a:rPr lang="zh-CN" altLang="en-US" sz="3000" b="1" dirty="0">
                <a:solidFill>
                  <a:srgbClr val="CE9178"/>
                </a:solidFill>
                <a:effectLst/>
                <a:latin typeface="Droid Sans Mono"/>
              </a:rPr>
              <a:t>对口帮扶城市 </a:t>
            </a:r>
            <a:r>
              <a:rPr lang="en-US" altLang="zh-CN" sz="3000" b="1" dirty="0">
                <a:solidFill>
                  <a:srgbClr val="CE9178"/>
                </a:solidFill>
                <a:effectLst/>
                <a:latin typeface="Droid Sans Mono"/>
              </a:rPr>
              <a:t>)"</a:t>
            </a:r>
            <a:endParaRPr lang="en-US" altLang="zh-CN" sz="3000" b="1" dirty="0">
              <a:solidFill>
                <a:srgbClr val="D4D4D4"/>
              </a:solidFill>
              <a:effectLst/>
              <a:latin typeface="Droid Sans Mono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AB031C3F-13CF-4463-929D-686F283698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0864658"/>
              </p:ext>
            </p:extLst>
          </p:nvPr>
        </p:nvGraphicFramePr>
        <p:xfrm>
          <a:off x="10103499" y="8994711"/>
          <a:ext cx="13204371" cy="4196828"/>
        </p:xfrm>
        <a:graphic>
          <a:graphicData uri="http://schemas.openxmlformats.org/drawingml/2006/table">
            <a:tbl>
              <a:tblPr/>
              <a:tblGrid>
                <a:gridCol w="4401457">
                  <a:extLst>
                    <a:ext uri="{9D8B030D-6E8A-4147-A177-3AD203B41FA5}">
                      <a16:colId xmlns:a16="http://schemas.microsoft.com/office/drawing/2014/main" val="933751014"/>
                    </a:ext>
                  </a:extLst>
                </a:gridCol>
                <a:gridCol w="4401457">
                  <a:extLst>
                    <a:ext uri="{9D8B030D-6E8A-4147-A177-3AD203B41FA5}">
                      <a16:colId xmlns:a16="http://schemas.microsoft.com/office/drawing/2014/main" val="3433691753"/>
                    </a:ext>
                  </a:extLst>
                </a:gridCol>
                <a:gridCol w="4401457">
                  <a:extLst>
                    <a:ext uri="{9D8B030D-6E8A-4147-A177-3AD203B41FA5}">
                      <a16:colId xmlns:a16="http://schemas.microsoft.com/office/drawing/2014/main" val="3070385445"/>
                    </a:ext>
                  </a:extLst>
                </a:gridCol>
              </a:tblGrid>
              <a:tr h="4196828">
                <a:tc>
                  <a:txBody>
                    <a:bodyPr/>
                    <a:lstStyle/>
                    <a:p>
                      <a:r>
                        <a:rPr lang="en-US" altLang="zh-CN" sz="2400" dirty="0"/>
                        <a:t>2019-2021</a:t>
                      </a:r>
                      <a:r>
                        <a:rPr lang="zh-CN" altLang="en-US" sz="2400" dirty="0"/>
                        <a:t>年哪些家上市公司货币总额均位列前十？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400" dirty="0"/>
                        <a:t>[('</a:t>
                      </a:r>
                      <a:r>
                        <a:rPr lang="zh-CN" altLang="en-US" sz="2400" dirty="0"/>
                        <a:t>上海汽车集团股份有限公司</a:t>
                      </a:r>
                      <a:r>
                        <a:rPr lang="en-US" altLang="zh-CN" sz="2400" dirty="0"/>
                        <a:t>',), ('</a:t>
                      </a:r>
                      <a:r>
                        <a:rPr lang="zh-CN" altLang="en-US" sz="2400" dirty="0"/>
                        <a:t>中航工业产融控股股份有限公司</a:t>
                      </a:r>
                      <a:r>
                        <a:rPr lang="en-US" altLang="zh-CN" sz="2400" dirty="0"/>
                        <a:t>',), ('</a:t>
                      </a:r>
                      <a:r>
                        <a:rPr lang="zh-CN" altLang="en-US" sz="2400" dirty="0"/>
                        <a:t>上海建工集团股份有限公司</a:t>
                      </a:r>
                      <a:r>
                        <a:rPr lang="en-US" altLang="zh-CN" sz="2400" dirty="0"/>
                        <a:t>',), ('</a:t>
                      </a:r>
                      <a:r>
                        <a:rPr lang="zh-CN" altLang="en-US" sz="2400" dirty="0"/>
                        <a:t>上海建工集团股份有限公司</a:t>
                      </a:r>
                      <a:r>
                        <a:rPr lang="en-US" altLang="zh-CN" sz="2400" dirty="0"/>
                        <a:t>',), ('</a:t>
                      </a:r>
                      <a:r>
                        <a:rPr lang="zh-CN" altLang="en-US" sz="2400" dirty="0"/>
                        <a:t>新城控股集团股份有限公司</a:t>
                      </a:r>
                      <a:r>
                        <a:rPr lang="en-US" altLang="zh-CN" sz="2400" dirty="0"/>
                        <a:t>',), ('</a:t>
                      </a:r>
                      <a:r>
                        <a:rPr lang="zh-CN" altLang="en-US" sz="2400" dirty="0"/>
                        <a:t>新城控股集团股份有限公司</a:t>
                      </a:r>
                      <a:r>
                        <a:rPr lang="en-US" altLang="zh-CN" sz="2400" dirty="0"/>
                        <a:t>',), ('</a:t>
                      </a:r>
                      <a:r>
                        <a:rPr lang="zh-CN" altLang="en-US" sz="2400" dirty="0"/>
                        <a:t>东方财富信息股份有限公司</a:t>
                      </a:r>
                      <a:r>
                        <a:rPr lang="en-US" altLang="zh-CN" sz="2400" dirty="0"/>
                        <a:t>',), ('</a:t>
                      </a:r>
                      <a:r>
                        <a:rPr lang="zh-CN" altLang="en-US" sz="2400" dirty="0"/>
                        <a:t>新城控股集团股份有限公司</a:t>
                      </a:r>
                      <a:r>
                        <a:rPr lang="en-US" altLang="zh-CN" sz="2400" dirty="0"/>
                        <a:t>',), ('</a:t>
                      </a:r>
                      <a:r>
                        <a:rPr lang="zh-CN" altLang="en-US" sz="2400" dirty="0"/>
                        <a:t>厦门建发股份有限公司</a:t>
                      </a:r>
                      <a:r>
                        <a:rPr lang="en-US" altLang="zh-CN" sz="2400" dirty="0"/>
                        <a:t>',), ('</a:t>
                      </a:r>
                      <a:r>
                        <a:rPr lang="zh-CN" altLang="en-US" sz="2400" dirty="0"/>
                        <a:t>中远海运控股股份有限公司</a:t>
                      </a:r>
                      <a:r>
                        <a:rPr lang="en-US" altLang="zh-CN" sz="2400" dirty="0"/>
                        <a:t>',)]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SELECT </a:t>
                      </a:r>
                      <a:r>
                        <a:rPr lang="zh-CN" altLang="en-US" sz="2400" dirty="0"/>
                        <a:t>公司名称 </a:t>
                      </a:r>
                      <a:r>
                        <a:rPr lang="en-US" sz="2400" dirty="0"/>
                        <a:t>FROM </a:t>
                      </a:r>
                      <a:r>
                        <a:rPr lang="en-US" sz="2400" dirty="0" err="1"/>
                        <a:t>fin_report</a:t>
                      </a:r>
                      <a:r>
                        <a:rPr lang="en-US" sz="2400" dirty="0"/>
                        <a:t> WHERE </a:t>
                      </a:r>
                      <a:r>
                        <a:rPr lang="zh-CN" altLang="en-US" sz="2400" dirty="0"/>
                        <a:t>年份 </a:t>
                      </a:r>
                      <a:r>
                        <a:rPr lang="en-US" sz="2400" dirty="0"/>
                        <a:t>IN ('2019', '2020', '2021') AND </a:t>
                      </a:r>
                      <a:r>
                        <a:rPr lang="zh-CN" altLang="en-US" sz="2400" dirty="0"/>
                        <a:t>货币资金 </a:t>
                      </a:r>
                      <a:r>
                        <a:rPr lang="en-US" sz="2400" dirty="0"/>
                        <a:t>IS NOT NULL ORDER BY </a:t>
                      </a:r>
                      <a:r>
                        <a:rPr lang="zh-CN" altLang="en-US" sz="2400" dirty="0"/>
                        <a:t>货币资金 </a:t>
                      </a:r>
                      <a:r>
                        <a:rPr lang="en-US" sz="2400" dirty="0"/>
                        <a:t>DESC LIMIT 10;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24307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38292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V 形 2">
            <a:extLst>
              <a:ext uri="{FF2B5EF4-FFF2-40B4-BE49-F238E27FC236}">
                <a16:creationId xmlns:a16="http://schemas.microsoft.com/office/drawing/2014/main" id="{991B57F7-409F-4A26-969D-BD847F7E0546}"/>
              </a:ext>
            </a:extLst>
          </p:cNvPr>
          <p:cNvSpPr/>
          <p:nvPr/>
        </p:nvSpPr>
        <p:spPr>
          <a:xfrm>
            <a:off x="304800" y="1647859"/>
            <a:ext cx="468630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细分问题处理策略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DE3D78-7262-45D2-AAB8-3DE329FB16DC}"/>
              </a:ext>
            </a:extLst>
          </p:cNvPr>
          <p:cNvSpPr txBox="1"/>
          <p:nvPr/>
        </p:nvSpPr>
        <p:spPr>
          <a:xfrm>
            <a:off x="4991100" y="1619318"/>
            <a:ext cx="3619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计算类问题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AAD9BE1-56F5-4D1E-9329-6A495CFA0FAF}"/>
              </a:ext>
            </a:extLst>
          </p:cNvPr>
          <p:cNvSpPr txBox="1"/>
          <p:nvPr/>
        </p:nvSpPr>
        <p:spPr>
          <a:xfrm>
            <a:off x="723900" y="3067714"/>
            <a:ext cx="9669782" cy="693856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建立公式库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由于金融领域关键词严谨的表述，可以为需要计算的关键词进行标注</a:t>
            </a:r>
            <a:endParaRPr lang="zh-CN" altLang="en-US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为关键词建立公式库</a:t>
            </a:r>
            <a:endParaRPr lang="en-US" altLang="zh-CN" sz="3200" dirty="0">
              <a:solidFill>
                <a:srgbClr val="24292F"/>
              </a:solidFill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effectLst/>
              </a:rPr>
              <a:t>根据召回的关键字匹配公式</a:t>
            </a:r>
            <a:endParaRPr lang="en-US" altLang="zh-CN" sz="3200" dirty="0">
              <a:effectLst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查询相关指标数值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和查询类问题查询流程相同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A747987-DA64-4AF6-B937-A47432CEA255}"/>
              </a:ext>
            </a:extLst>
          </p:cNvPr>
          <p:cNvSpPr txBox="1"/>
          <p:nvPr/>
        </p:nvSpPr>
        <p:spPr>
          <a:xfrm>
            <a:off x="10393682" y="2585119"/>
            <a:ext cx="13990318" cy="927651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 numCol="2" spcCol="36000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企业研发经费与利润比值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研发费用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净利润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企业研发经费与营业收入比值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研发费用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研发人员占职工人数比例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研发人员数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职工总数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流动比率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流动资产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流动负债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速动比率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流动资产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存货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流动负债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企业硕士及以上人员占职工人数比例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硕士人数 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+ 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博士及以上人数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职工总数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企业研发经费占费用比例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研发费用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销售费用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+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财务费用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+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管理费用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+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研发费用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营业利润率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营业利润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资产负债比率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总负债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资产总额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现金比率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货币资金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流动负债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非流动负债比率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非流动负债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总负债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流动负债比率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流动负债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总负债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净资产收益率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净利润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净资产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净利润率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净利润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营业成本率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营业成本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管理费用率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管理费用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财务费用率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财务费用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毛利率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营业成本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净资产增长率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净资产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上年净资产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上年净资产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三费比重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销售费用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+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管理费用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+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财务费用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投资收益占营业收入比率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投资收益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销售费用增长率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销售费用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上年销售费用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上年销售费用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财务费用增长率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财务费用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上年财务费用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上年财务费用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管理费用增长率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管理费用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上年管理费用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上年管理费用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研发费用增长率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研发费用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上年研发费用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上年研发费用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总负债增长率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总负债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上年总负债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上年总负债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流动负债增长率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流动负债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上年流动负债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上年流动负债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货币资金增长率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货币资金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上年货币资金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上年货币资金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固定资产增长率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固定资产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上年固定资产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上年固定资产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无形资产增长率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无形资产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上年无形资产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上年无形资产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总资产增长率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资产总额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上年资产总额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上年资产总额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营业收入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上年营业收入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上年营业收入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营业利润增长率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营业利润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上年营业利润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上年营业利润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净利润增长率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净利润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上年净利润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上年净利润</a:t>
            </a:r>
            <a:br>
              <a:rPr lang="zh-CN" altLang="en-US" sz="2000" dirty="0"/>
            </a:b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现金及现金等价物增长率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=(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现金及现金等价物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-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上年现金及现金等价物</a:t>
            </a:r>
            <a:r>
              <a:rPr lang="en-US" altLang="zh-CN" sz="2000" b="0" i="0" dirty="0">
                <a:solidFill>
                  <a:srgbClr val="24292E"/>
                </a:solidFill>
                <a:effectLst/>
                <a:latin typeface="-apple-system"/>
              </a:rPr>
              <a:t>)/</a:t>
            </a:r>
            <a:r>
              <a:rPr lang="zh-CN" altLang="en-US" sz="2000" b="0" i="0" dirty="0">
                <a:solidFill>
                  <a:srgbClr val="24292E"/>
                </a:solidFill>
                <a:effectLst/>
                <a:latin typeface="-apple-system"/>
              </a:rPr>
              <a:t>上年现金及现金等价物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406858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V 形 2">
            <a:extLst>
              <a:ext uri="{FF2B5EF4-FFF2-40B4-BE49-F238E27FC236}">
                <a16:creationId xmlns:a16="http://schemas.microsoft.com/office/drawing/2014/main" id="{991B57F7-409F-4A26-969D-BD847F7E0546}"/>
              </a:ext>
            </a:extLst>
          </p:cNvPr>
          <p:cNvSpPr/>
          <p:nvPr/>
        </p:nvSpPr>
        <p:spPr>
          <a:xfrm>
            <a:off x="304800" y="1647859"/>
            <a:ext cx="468630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细分问题处理策略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DE3D78-7262-45D2-AAB8-3DE329FB16DC}"/>
              </a:ext>
            </a:extLst>
          </p:cNvPr>
          <p:cNvSpPr txBox="1"/>
          <p:nvPr/>
        </p:nvSpPr>
        <p:spPr>
          <a:xfrm>
            <a:off x="4991100" y="1654017"/>
            <a:ext cx="34624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开放性问题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05430F6-3A5F-46EB-91C9-31EF0053A201}"/>
              </a:ext>
            </a:extLst>
          </p:cNvPr>
          <p:cNvSpPr txBox="1"/>
          <p:nvPr/>
        </p:nvSpPr>
        <p:spPr>
          <a:xfrm>
            <a:off x="304798" y="2915314"/>
            <a:ext cx="20811461" cy="619817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开放性问题需要年报</a:t>
            </a: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目录选择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：对年报的目录进行选择。不同的问题可能需要查阅年报中的不同部分。例如，关于公司财务的问题可能需要查阅财务报告部分，准确地定位到年报中的相关部分，提高回复精准度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多路检索召回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：为了提高召回的准确度，采用多路检索召回策略。具体来说，我同时采用向量检索和</a:t>
            </a:r>
            <a:r>
              <a:rPr lang="en-US" altLang="zh-CN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BM25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检索这两种方法进行召回，然后将召回的内容合并。从而提高召回的准确度。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开放性问题不需要年报</a:t>
            </a: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Prompt 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工程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：尝试不同的提示模板，选择</a:t>
            </a: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合适的</a:t>
            </a:r>
            <a:r>
              <a:rPr lang="en-US" altLang="zh-CN" sz="3200" dirty="0">
                <a:solidFill>
                  <a:srgbClr val="24292F"/>
                </a:solidFill>
                <a:latin typeface="Noto Sans" panose="020B0502040504020204" pitchFamily="34" charset="0"/>
              </a:rPr>
              <a:t>prompt </a:t>
            </a: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激活模型在金融领域知识问答的能力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D2524DE-2E9A-4A4D-E6EA-B87205C22543}"/>
              </a:ext>
            </a:extLst>
          </p:cNvPr>
          <p:cNvSpPr txBox="1"/>
          <p:nvPr/>
        </p:nvSpPr>
        <p:spPr>
          <a:xfrm>
            <a:off x="999459" y="9666897"/>
            <a:ext cx="20116800" cy="332398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en" altLang="zh-CN" sz="3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PROMPT_TEMPLATE_4 </a:t>
            </a:r>
            <a:r>
              <a:rPr lang="en" altLang="zh-CN" sz="30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zh-CN" sz="3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CN" sz="30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"""</a:t>
            </a:r>
            <a:r>
              <a:rPr lang="zh-CN" altLang="en-US" sz="30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作为金融行业的咨询分析助手，我希望你充当一个经验丰富的企业年报分析专家，熟悉企业企业年报的内容，包括财务报表、经营业绩、风险因素、管理层讨论与分析等方面；擅长财务分析，理解会计原理和财务报表，包括利润表、资产负债表和现金流量表以及股票和债券市场的相关知识。简洁和专业地回答我关于经济和证券的一些问题。</a:t>
            </a:r>
            <a:endParaRPr lang="zh-CN" altLang="en-US" sz="30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algn="just"/>
            <a:br>
              <a:rPr lang="zh-CN" altLang="en-US" sz="30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zh-CN" altLang="en-US" sz="30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问题是：</a:t>
            </a:r>
            <a:r>
              <a:rPr lang="en-US" altLang="zh-CN" sz="3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" altLang="zh-CN" sz="30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question}</a:t>
            </a:r>
            <a:endParaRPr lang="en" altLang="zh-CN" sz="30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pPr algn="just"/>
            <a:r>
              <a:rPr lang="zh-CN" altLang="en-US" sz="30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答案：</a:t>
            </a:r>
            <a:r>
              <a:rPr lang="en-US" altLang="zh-CN" sz="30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"""</a:t>
            </a:r>
            <a:endParaRPr lang="zh-CN" altLang="en-US" sz="30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8938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V 形 2">
            <a:extLst>
              <a:ext uri="{FF2B5EF4-FFF2-40B4-BE49-F238E27FC236}">
                <a16:creationId xmlns:a16="http://schemas.microsoft.com/office/drawing/2014/main" id="{991B57F7-409F-4A26-969D-BD847F7E0546}"/>
              </a:ext>
            </a:extLst>
          </p:cNvPr>
          <p:cNvSpPr/>
          <p:nvPr/>
        </p:nvSpPr>
        <p:spPr>
          <a:xfrm>
            <a:off x="304800" y="1647859"/>
            <a:ext cx="468630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回复生成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DE3D78-7262-45D2-AAB8-3DE329FB16DC}"/>
              </a:ext>
            </a:extLst>
          </p:cNvPr>
          <p:cNvSpPr txBox="1"/>
          <p:nvPr/>
        </p:nvSpPr>
        <p:spPr>
          <a:xfrm>
            <a:off x="4991100" y="1647859"/>
            <a:ext cx="4819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输出标准模板构建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D874872-77FC-A09C-8C82-8EEEF1A82D6B}"/>
              </a:ext>
            </a:extLst>
          </p:cNvPr>
          <p:cNvSpPr txBox="1"/>
          <p:nvPr/>
        </p:nvSpPr>
        <p:spPr>
          <a:xfrm>
            <a:off x="1667435" y="4170403"/>
            <a:ext cx="19067930" cy="831631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# 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数值 单位元 无公式</a:t>
            </a:r>
          </a:p>
          <a:p>
            <a:pPr algn="l">
              <a:lnSpc>
                <a:spcPct val="150000"/>
              </a:lnSpc>
            </a:pP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MATCH_TEMPLATE_1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 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= """{stock}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在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year}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的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keyword}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是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res}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元。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"""</a:t>
            </a:r>
            <a:b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</a:b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# 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数值 单位元 带公式</a:t>
            </a:r>
          </a:p>
          <a:p>
            <a:pPr algn="l">
              <a:lnSpc>
                <a:spcPct val="150000"/>
              </a:lnSpc>
            </a:pP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MATCH_TEMPLATE_2 = """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根据公式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keyword}={formula}</a:t>
            </a:r>
            <a:r>
              <a:rPr lang="zh-CN" altLang="e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，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得出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stock}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在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year}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的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keyword}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是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res}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元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"""</a:t>
            </a:r>
            <a:b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</a:b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# 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数值 单位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% 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带公式</a:t>
            </a:r>
          </a:p>
          <a:p>
            <a:pPr algn="l">
              <a:lnSpc>
                <a:spcPct val="150000"/>
              </a:lnSpc>
            </a:pP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MATCH_TEMPLATE_3 = """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根据公式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keyword}={formula}</a:t>
            </a:r>
            <a:r>
              <a:rPr lang="zh-CN" altLang="e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，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得出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stock}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在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year}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的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keyword}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是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res}%</a:t>
            </a:r>
            <a:r>
              <a:rPr lang="zh-CN" altLang="e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。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"""</a:t>
            </a:r>
            <a:b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</a:b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# 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比率</a:t>
            </a:r>
          </a:p>
          <a:p>
            <a:pPr algn="l">
              <a:lnSpc>
                <a:spcPct val="150000"/>
              </a:lnSpc>
            </a:pP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MATCH_TEMPLATE_4 = “”“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根据公式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keyword}={formula}</a:t>
            </a:r>
            <a:r>
              <a:rPr lang="zh-CN" altLang="e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，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得出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stock}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在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year}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的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keyword}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是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res}</a:t>
            </a:r>
            <a:r>
              <a:rPr lang="zh-CN" altLang="e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。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”“”</a:t>
            </a:r>
            <a:b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</a:b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……</a:t>
            </a:r>
            <a:b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</a:b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PROMPT_SQL_TO_TEXT="""</a:t>
            </a:r>
          </a:p>
          <a:p>
            <a:pPr algn="l">
              <a:lnSpc>
                <a:spcPct val="150000"/>
              </a:lnSpc>
            </a:pP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已知一个问题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"{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question}” 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的</a:t>
            </a:r>
            <a:r>
              <a:rPr lang="en-US" altLang="zh-CN" sz="3000" b="1" dirty="0" err="1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sql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 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查询结果为</a:t>
            </a: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{</a:t>
            </a:r>
            <a:r>
              <a:rPr lang="en" altLang="zh-CN" sz="3000" b="1" dirty="0" err="1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sql_result</a:t>
            </a:r>
            <a:r>
              <a:rPr lang="en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}</a:t>
            </a:r>
            <a:r>
              <a:rPr lang="zh-CN" altLang="e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，</a:t>
            </a:r>
            <a:r>
              <a:rPr lang="zh-CN" altLang="en-US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请重新组织语言回答该问题</a:t>
            </a:r>
          </a:p>
          <a:p>
            <a:pPr algn="l">
              <a:lnSpc>
                <a:spcPct val="150000"/>
              </a:lnSpc>
            </a:pPr>
            <a:r>
              <a:rPr lang="en-US" altLang="zh-CN" sz="3000" b="1" dirty="0">
                <a:solidFill>
                  <a:schemeClr val="accent5">
                    <a:lumMod val="75000"/>
                  </a:schemeClr>
                </a:solidFill>
                <a:latin typeface="Droid Sans Mono"/>
              </a:rPr>
              <a:t>"""</a:t>
            </a:r>
            <a:endParaRPr lang="zh-CN" altLang="en-US" sz="3000" b="1" dirty="0">
              <a:solidFill>
                <a:schemeClr val="accent5">
                  <a:lumMod val="75000"/>
                </a:schemeClr>
              </a:solidFill>
              <a:latin typeface="Droid Sans Mono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81DC7E-2469-1001-49D3-26A013830EA7}"/>
              </a:ext>
            </a:extLst>
          </p:cNvPr>
          <p:cNvSpPr txBox="1"/>
          <p:nvPr/>
        </p:nvSpPr>
        <p:spPr>
          <a:xfrm>
            <a:off x="1667435" y="2826127"/>
            <a:ext cx="12196482" cy="87389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3800" b="1" dirty="0">
                <a:solidFill>
                  <a:srgbClr val="24292F"/>
                </a:solidFill>
                <a:latin typeface="Noto Sans" panose="020B0502040504020204" pitchFamily="34" charset="0"/>
              </a:rPr>
              <a:t>模板或</a:t>
            </a:r>
            <a:r>
              <a:rPr lang="en-US" altLang="zh-CN" sz="3800" b="1" dirty="0">
                <a:solidFill>
                  <a:srgbClr val="24292F"/>
                </a:solidFill>
                <a:latin typeface="Noto Sans" panose="020B0502040504020204" pitchFamily="34" charset="0"/>
              </a:rPr>
              <a:t> prompt </a:t>
            </a:r>
            <a:r>
              <a:rPr lang="zh-CN" altLang="en-US" sz="3800" b="1" dirty="0">
                <a:solidFill>
                  <a:srgbClr val="24292F"/>
                </a:solidFill>
                <a:latin typeface="Noto Sans" panose="020B0502040504020204" pitchFamily="34" charset="0"/>
              </a:rPr>
              <a:t>示例如下：</a:t>
            </a:r>
          </a:p>
        </p:txBody>
      </p:sp>
    </p:spTree>
    <p:extLst>
      <p:ext uri="{BB962C8B-B14F-4D97-AF65-F5344CB8AC3E}">
        <p14:creationId xmlns:p14="http://schemas.microsoft.com/office/powerpoint/2010/main" val="24660616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E2D9518-53DA-4341-AAD4-8F7D940550A3}"/>
              </a:ext>
            </a:extLst>
          </p:cNvPr>
          <p:cNvSpPr txBox="1"/>
          <p:nvPr/>
        </p:nvSpPr>
        <p:spPr>
          <a:xfrm>
            <a:off x="10125075" y="6345039"/>
            <a:ext cx="4133850" cy="102592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Alibaba PuHuiTi 2 55 Regular"/>
              </a:rPr>
              <a:t>Thanks</a:t>
            </a:r>
            <a:endParaRPr kumimoji="0" lang="zh-CN" alt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Alibaba PuHuiTi 2 55 Regular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5F94FDF-FDAE-4275-A6DC-64613E9F12A8}"/>
              </a:ext>
            </a:extLst>
          </p:cNvPr>
          <p:cNvSpPr txBox="1"/>
          <p:nvPr/>
        </p:nvSpPr>
        <p:spPr>
          <a:xfrm>
            <a:off x="0" y="1711374"/>
            <a:ext cx="5619750" cy="87203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Alibaba PuHuiTi 2 55 Regular"/>
              </a:rPr>
              <a:t>Outline</a:t>
            </a:r>
            <a:endParaRPr kumimoji="0" lang="zh-CN" altLang="en-US" sz="5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Alibaba PuHuiTi 2 55 Regular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0EA90AD-578E-433C-A6B4-3A4C0ADA255A}"/>
              </a:ext>
            </a:extLst>
          </p:cNvPr>
          <p:cNvGrpSpPr/>
          <p:nvPr/>
        </p:nvGrpSpPr>
        <p:grpSpPr>
          <a:xfrm>
            <a:off x="2771775" y="4040435"/>
            <a:ext cx="18202274" cy="872034"/>
            <a:chOff x="2847975" y="3926433"/>
            <a:chExt cx="18202274" cy="87203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46F1CF8-ED2D-4E88-AC0C-BDA4F40AA3C2}"/>
                </a:ext>
              </a:extLst>
            </p:cNvPr>
            <p:cNvSpPr txBox="1"/>
            <p:nvPr/>
          </p:nvSpPr>
          <p:spPr>
            <a:xfrm>
              <a:off x="2847975" y="3926433"/>
              <a:ext cx="1314450" cy="872034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000" b="0" i="0" u="none" strike="noStrike" cap="none" spc="0" normalizeH="0" baseline="0" dirty="0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uFillTx/>
                  <a:latin typeface="+mj-lt"/>
                  <a:ea typeface="+mj-ea"/>
                  <a:cs typeface="+mj-cs"/>
                  <a:sym typeface="Alibaba PuHuiTi 2 55 Regular"/>
                </a:rPr>
                <a:t>01</a:t>
              </a:r>
              <a:r>
                <a:rPr kumimoji="0" lang="en-US" altLang="zh-CN" sz="5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libaba PuHuiTi 2 55 Regular"/>
                </a:rPr>
                <a:t> </a:t>
              </a:r>
              <a:endParaRPr kumimoji="0" lang="zh-CN" alt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libaba PuHuiTi 2 55 Regular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7B0113E-2D2A-49EF-A28C-CE8C6291A537}"/>
                </a:ext>
              </a:extLst>
            </p:cNvPr>
            <p:cNvSpPr txBox="1"/>
            <p:nvPr/>
          </p:nvSpPr>
          <p:spPr>
            <a:xfrm>
              <a:off x="4657724" y="4003378"/>
              <a:ext cx="16392525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4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libaba PuHuiTi 2 55 Regular"/>
                </a:rPr>
                <a:t>方案整体流程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D82722E-BD2F-47C2-9300-B57091DA293A}"/>
              </a:ext>
            </a:extLst>
          </p:cNvPr>
          <p:cNvGrpSpPr/>
          <p:nvPr/>
        </p:nvGrpSpPr>
        <p:grpSpPr>
          <a:xfrm>
            <a:off x="2771775" y="5839718"/>
            <a:ext cx="18202273" cy="872034"/>
            <a:chOff x="2847975" y="5414466"/>
            <a:chExt cx="18202273" cy="87203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36A18DA-BBA0-42C0-AFFF-C2A5E4676589}"/>
                </a:ext>
              </a:extLst>
            </p:cNvPr>
            <p:cNvSpPr txBox="1"/>
            <p:nvPr/>
          </p:nvSpPr>
          <p:spPr>
            <a:xfrm>
              <a:off x="2847975" y="5414466"/>
              <a:ext cx="1314450" cy="872034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000" b="0" i="0" u="none" strike="noStrike" cap="none" spc="0" normalizeH="0" baseline="0" dirty="0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uFillTx/>
                  <a:latin typeface="+mj-lt"/>
                  <a:ea typeface="+mj-ea"/>
                  <a:cs typeface="+mj-cs"/>
                  <a:sym typeface="Alibaba PuHuiTi 2 55 Regular"/>
                </a:rPr>
                <a:t>02</a:t>
              </a:r>
              <a:r>
                <a:rPr kumimoji="0" lang="en-US" altLang="zh-CN" sz="5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libaba PuHuiTi 2 55 Regular"/>
                </a:rPr>
                <a:t> </a:t>
              </a:r>
              <a:endParaRPr kumimoji="0" lang="zh-CN" alt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libaba PuHuiTi 2 55 Regular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B4A4EAE-C5C5-48E7-A26E-D73AFD66BEB0}"/>
                </a:ext>
              </a:extLst>
            </p:cNvPr>
            <p:cNvSpPr txBox="1"/>
            <p:nvPr/>
          </p:nvSpPr>
          <p:spPr>
            <a:xfrm>
              <a:off x="4657723" y="5491411"/>
              <a:ext cx="16392525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l"/>
              <a:r>
                <a:rPr lang="zh-CN" altLang="en-US" sz="4000" dirty="0"/>
                <a:t>金融文档预处理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A536F6A-ACB4-479B-A42E-7BD25976D4C1}"/>
              </a:ext>
            </a:extLst>
          </p:cNvPr>
          <p:cNvGrpSpPr/>
          <p:nvPr/>
        </p:nvGrpSpPr>
        <p:grpSpPr>
          <a:xfrm>
            <a:off x="2771775" y="7639001"/>
            <a:ext cx="18202272" cy="872034"/>
            <a:chOff x="2847975" y="6902500"/>
            <a:chExt cx="18202272" cy="872034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FE12B05-9464-4B94-AE19-243411F3B624}"/>
                </a:ext>
              </a:extLst>
            </p:cNvPr>
            <p:cNvSpPr txBox="1"/>
            <p:nvPr/>
          </p:nvSpPr>
          <p:spPr>
            <a:xfrm>
              <a:off x="2847975" y="6902500"/>
              <a:ext cx="1314450" cy="872034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000" b="0" i="0" u="none" strike="noStrike" cap="none" spc="0" normalizeH="0" baseline="0" dirty="0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uFillTx/>
                  <a:latin typeface="+mj-lt"/>
                  <a:ea typeface="+mj-ea"/>
                  <a:cs typeface="+mj-cs"/>
                  <a:sym typeface="Alibaba PuHuiTi 2 55 Regular"/>
                </a:rPr>
                <a:t>03</a:t>
              </a:r>
              <a:r>
                <a:rPr kumimoji="0" lang="en-US" altLang="zh-CN" sz="5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libaba PuHuiTi 2 55 Regular"/>
                </a:rPr>
                <a:t> </a:t>
              </a:r>
              <a:endParaRPr kumimoji="0" lang="zh-CN" alt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libaba PuHuiTi 2 55 Regular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CB929F5-EDA8-4A05-B045-8BD1FFE472B1}"/>
                </a:ext>
              </a:extLst>
            </p:cNvPr>
            <p:cNvSpPr txBox="1"/>
            <p:nvPr/>
          </p:nvSpPr>
          <p:spPr>
            <a:xfrm>
              <a:off x="4657722" y="6979445"/>
              <a:ext cx="16392525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l"/>
              <a:r>
                <a:rPr lang="zh-CN" altLang="en-US" sz="4000" dirty="0"/>
                <a:t>细分问题处理策略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01213C7-F78A-47C2-8DEC-443FAE3A8833}"/>
              </a:ext>
            </a:extLst>
          </p:cNvPr>
          <p:cNvGrpSpPr/>
          <p:nvPr/>
        </p:nvGrpSpPr>
        <p:grpSpPr>
          <a:xfrm>
            <a:off x="2771775" y="9438284"/>
            <a:ext cx="18202272" cy="872034"/>
            <a:chOff x="2847975" y="8390534"/>
            <a:chExt cx="18202272" cy="872034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220E42D-323D-4B7A-ABE2-0D96C9EFA227}"/>
                </a:ext>
              </a:extLst>
            </p:cNvPr>
            <p:cNvSpPr txBox="1"/>
            <p:nvPr/>
          </p:nvSpPr>
          <p:spPr>
            <a:xfrm>
              <a:off x="2847975" y="8390534"/>
              <a:ext cx="1314450" cy="872034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000" b="0" i="0" u="none" strike="noStrike" cap="none" spc="0" normalizeH="0" baseline="0" dirty="0">
                  <a:ln>
                    <a:noFill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uFillTx/>
                  <a:latin typeface="+mj-lt"/>
                  <a:ea typeface="+mj-ea"/>
                  <a:cs typeface="+mj-cs"/>
                  <a:sym typeface="Alibaba PuHuiTi 2 55 Regular"/>
                </a:rPr>
                <a:t>04</a:t>
              </a:r>
              <a:r>
                <a:rPr kumimoji="0" lang="en-US" altLang="zh-CN" sz="5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libaba PuHuiTi 2 55 Regular"/>
                </a:rPr>
                <a:t> </a:t>
              </a:r>
              <a:endParaRPr kumimoji="0" lang="zh-CN" alt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libaba PuHuiTi 2 55 Regular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A07B9661-9BDD-4B97-8072-DBC1E7216EA3}"/>
                </a:ext>
              </a:extLst>
            </p:cNvPr>
            <p:cNvSpPr txBox="1"/>
            <p:nvPr/>
          </p:nvSpPr>
          <p:spPr>
            <a:xfrm>
              <a:off x="4657722" y="8467479"/>
              <a:ext cx="16392525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l"/>
              <a:r>
                <a:rPr lang="zh-CN" altLang="en-US" sz="4000" dirty="0"/>
                <a:t>回复生成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箭头: V 形 8">
            <a:extLst>
              <a:ext uri="{FF2B5EF4-FFF2-40B4-BE49-F238E27FC236}">
                <a16:creationId xmlns:a16="http://schemas.microsoft.com/office/drawing/2014/main" id="{69CCDE7A-2C1A-4183-82F7-0C0934AAF217}"/>
              </a:ext>
            </a:extLst>
          </p:cNvPr>
          <p:cNvSpPr/>
          <p:nvPr/>
        </p:nvSpPr>
        <p:spPr>
          <a:xfrm>
            <a:off x="304800" y="1647859"/>
            <a:ext cx="375285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方案整体流程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472AD5A-5EDA-4EA6-B3D3-4959B9FECE32}"/>
              </a:ext>
            </a:extLst>
          </p:cNvPr>
          <p:cNvSpPr txBox="1"/>
          <p:nvPr/>
        </p:nvSpPr>
        <p:spPr>
          <a:xfrm>
            <a:off x="3695700" y="1638368"/>
            <a:ext cx="3619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总体流程图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DFC6059-5375-69A6-FB56-B52D8B5B5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262" y="2463054"/>
            <a:ext cx="19233688" cy="1111847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箭头: V 形 3">
            <a:extLst>
              <a:ext uri="{FF2B5EF4-FFF2-40B4-BE49-F238E27FC236}">
                <a16:creationId xmlns:a16="http://schemas.microsoft.com/office/drawing/2014/main" id="{76F8299C-3565-4712-9D88-E99768C10E12}"/>
              </a:ext>
            </a:extLst>
          </p:cNvPr>
          <p:cNvSpPr/>
          <p:nvPr/>
        </p:nvSpPr>
        <p:spPr>
          <a:xfrm>
            <a:off x="304800" y="1647859"/>
            <a:ext cx="375285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方案整体流程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6F072F8-AC8F-4B85-9F5F-919F759A9A18}"/>
              </a:ext>
            </a:extLst>
          </p:cNvPr>
          <p:cNvSpPr txBox="1"/>
          <p:nvPr/>
        </p:nvSpPr>
        <p:spPr>
          <a:xfrm>
            <a:off x="4057650" y="1647859"/>
            <a:ext cx="510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流程设计理念及优势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0CE88A5-6027-4A38-A5CE-98B50736D21A}"/>
              </a:ext>
            </a:extLst>
          </p:cNvPr>
          <p:cNvSpPr txBox="1"/>
          <p:nvPr/>
        </p:nvSpPr>
        <p:spPr>
          <a:xfrm>
            <a:off x="1600200" y="2760251"/>
            <a:ext cx="18421350" cy="84141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流程划分的理论基础</a:t>
            </a: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金融文档预处理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：针对金融文档的特性（如数据密集、专业术语繁多等），设计预处理步骤，将复杂文档转化为易于处理和分析的结构化数据。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问题分类与处理策略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：根据问题的类别和复杂度，采用最适合的处理方法，以提升问题解答的准确性和效率。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流程优越性解析</a:t>
            </a: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金融文档预处理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：此步骤有效提升了处理效率，减少了错误和冗余，为后续步骤提供了清晰、准确的输入。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问题分类与处理策略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：此策略实现了针对性的解决方案，显著提升了问题解答的准确性和效率。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V 形 2">
            <a:extLst>
              <a:ext uri="{FF2B5EF4-FFF2-40B4-BE49-F238E27FC236}">
                <a16:creationId xmlns:a16="http://schemas.microsoft.com/office/drawing/2014/main" id="{991B57F7-409F-4A26-969D-BD847F7E0546}"/>
              </a:ext>
            </a:extLst>
          </p:cNvPr>
          <p:cNvSpPr/>
          <p:nvPr/>
        </p:nvSpPr>
        <p:spPr>
          <a:xfrm>
            <a:off x="304800" y="1647859"/>
            <a:ext cx="417195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金融文档预处理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AB49C9-B9DC-4BC7-8841-3BA3A9F8A77D}"/>
              </a:ext>
            </a:extLst>
          </p:cNvPr>
          <p:cNvSpPr txBox="1"/>
          <p:nvPr/>
        </p:nvSpPr>
        <p:spPr>
          <a:xfrm>
            <a:off x="4476750" y="1647859"/>
            <a:ext cx="56578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表格提取及文档拆分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0B12BA6-9E4C-427D-AB12-6182EEA9E5CB}"/>
              </a:ext>
            </a:extLst>
          </p:cNvPr>
          <p:cNvSpPr txBox="1"/>
          <p:nvPr/>
        </p:nvSpPr>
        <p:spPr>
          <a:xfrm>
            <a:off x="304800" y="2915314"/>
            <a:ext cx="12608768" cy="98914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表格提取</a:t>
            </a: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基于</a:t>
            </a:r>
            <a:r>
              <a:rPr lang="en-US" altLang="zh-CN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PDF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转</a:t>
            </a:r>
            <a:r>
              <a:rPr lang="en-US" altLang="zh-CN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html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提取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：首先将</a:t>
            </a:r>
            <a:r>
              <a:rPr lang="en-US" altLang="zh-CN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PDF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文档转化为</a:t>
            </a:r>
            <a:r>
              <a:rPr lang="en-US" altLang="zh-CN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HTML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格式，然后采用有限状态机的方法来抽取六种主要的表格（包括合并利润表、合并现金流表、合并资产负债表、研发人员及研发费用表、员工情况表和公司信息表）。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基于</a:t>
            </a:r>
            <a:r>
              <a:rPr lang="en-US" altLang="zh-CN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PDF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转</a:t>
            </a:r>
            <a:r>
              <a:rPr lang="en-US" altLang="zh-CN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txt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提取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：此方法利用</a:t>
            </a:r>
            <a:r>
              <a:rPr lang="en-US" altLang="zh-CN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TXT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格式的上下文内容约束来抽取表格。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24292F"/>
                </a:solidFill>
                <a:latin typeface="Noto Sans" panose="020B0502040504020204" pitchFamily="34" charset="0"/>
              </a:rPr>
              <a:t>整合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：由于以上两种抽取方法可能导致表格信息的部分缺失，我们同时采用这两种策略来确保表格信息的完整性。</a:t>
            </a:r>
            <a:endParaRPr lang="en-US" altLang="zh-CN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文档拆分</a:t>
            </a: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基于目录拆分文档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：此步骤有效提升了处理效率，减少了错误和冗余，为后续步骤提供了清晰、准确的输入。</a:t>
            </a:r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01B660ED-E3E8-4951-8007-B4BEDEDF25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4893684"/>
              </p:ext>
            </p:extLst>
          </p:nvPr>
        </p:nvGraphicFramePr>
        <p:xfrm>
          <a:off x="13865290" y="4048456"/>
          <a:ext cx="9759820" cy="6886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7D724672-8885-4D6C-B793-E7A8E3100BD3}"/>
              </a:ext>
            </a:extLst>
          </p:cNvPr>
          <p:cNvSpPr txBox="1"/>
          <p:nvPr/>
        </p:nvSpPr>
        <p:spPr>
          <a:xfrm>
            <a:off x="547397" y="2658484"/>
            <a:ext cx="22741812" cy="1075563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数据库组成</a:t>
            </a: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原始表格数据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 包括合并利润表、合并现金流表、合并资产负债表、研发人员及研发费用表、员工情况表和公司信息表 ，回答查询类问题。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表格</a:t>
            </a:r>
            <a:r>
              <a:rPr lang="en-US" altLang="zh-CN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SQL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数据库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：这是一种关系型数据库，它将原始表格数据转化为更加结构化的形式，用于回答统计类问题。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24292F"/>
                </a:solidFill>
                <a:latin typeface="Noto Sans" panose="020B0502040504020204" pitchFamily="34" charset="0"/>
              </a:rPr>
              <a:t>文档向量数据库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：这是一种非关系型数据库，它将数据存储为一系列文档。每个文档都包含多个键值对。这种数据库适用于回答开放性问题</a:t>
            </a: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。</a:t>
            </a:r>
            <a:endParaRPr lang="en-US" altLang="zh-CN" sz="3200" dirty="0">
              <a:solidFill>
                <a:srgbClr val="24292F"/>
              </a:solidFill>
              <a:latin typeface="Noto Sans" panose="020B0502040504020204" pitchFamily="34" charset="0"/>
            </a:endParaRPr>
          </a:p>
          <a:p>
            <a:pPr marL="457200" lvl="1" algn="l">
              <a:lnSpc>
                <a:spcPct val="150000"/>
              </a:lnSpc>
            </a:pPr>
            <a:endParaRPr lang="zh-CN" altLang="en-US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dirty="0">
                <a:solidFill>
                  <a:srgbClr val="24292F"/>
                </a:solidFill>
                <a:latin typeface="Noto Sans" panose="020B0502040504020204" pitchFamily="34" charset="0"/>
              </a:rPr>
              <a:t>优点及效率</a:t>
            </a:r>
            <a:endParaRPr lang="en-US" altLang="zh-CN" sz="3800" b="1" dirty="0">
              <a:solidFill>
                <a:srgbClr val="24292F"/>
              </a:solidFill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24292F"/>
                </a:solidFill>
                <a:latin typeface="Noto Sans" panose="020B0502040504020204" pitchFamily="34" charset="0"/>
              </a:rPr>
              <a:t>数据整合：</a:t>
            </a: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统一管理和查询各种源的数据。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24292F"/>
                </a:solidFill>
                <a:latin typeface="Noto Sans" panose="020B0502040504020204" pitchFamily="34" charset="0"/>
              </a:rPr>
              <a:t>高效查询：</a:t>
            </a: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通过</a:t>
            </a:r>
            <a:r>
              <a:rPr lang="en-US" altLang="zh-CN" sz="3200" dirty="0">
                <a:solidFill>
                  <a:srgbClr val="24292F"/>
                </a:solidFill>
                <a:latin typeface="Noto Sans" panose="020B0502040504020204" pitchFamily="34" charset="0"/>
              </a:rPr>
              <a:t>SQL</a:t>
            </a: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快速寻找所需信息。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24292F"/>
                </a:solidFill>
                <a:latin typeface="Noto Sans" panose="020B0502040504020204" pitchFamily="34" charset="0"/>
              </a:rPr>
              <a:t>扩展性：</a:t>
            </a: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随着数据增长，数据库容易扩展。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24292F"/>
                </a:solidFill>
                <a:latin typeface="Noto Sans" panose="020B0502040504020204" pitchFamily="34" charset="0"/>
              </a:rPr>
              <a:t>灵活性：</a:t>
            </a: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文档向量数据库可以灵活处理各种结构的数据。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24292F"/>
                </a:solidFill>
                <a:latin typeface="Noto Sans" panose="020B0502040504020204" pitchFamily="34" charset="0"/>
              </a:rPr>
              <a:t>降低冗余：</a:t>
            </a: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数据库设计避免数据重复，节省空间并提高效率。</a:t>
            </a:r>
            <a:endParaRPr lang="zh-CN" altLang="en-US" sz="380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571500" lvl="1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</p:txBody>
      </p:sp>
      <p:sp>
        <p:nvSpPr>
          <p:cNvPr id="3" name="箭头: V 形 2">
            <a:extLst>
              <a:ext uri="{FF2B5EF4-FFF2-40B4-BE49-F238E27FC236}">
                <a16:creationId xmlns:a16="http://schemas.microsoft.com/office/drawing/2014/main" id="{991B57F7-409F-4A26-969D-BD847F7E0546}"/>
              </a:ext>
            </a:extLst>
          </p:cNvPr>
          <p:cNvSpPr/>
          <p:nvPr/>
        </p:nvSpPr>
        <p:spPr>
          <a:xfrm>
            <a:off x="304800" y="1647859"/>
            <a:ext cx="417195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金融文档预处理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AB49C9-B9DC-4BC7-8841-3BA3A9F8A77D}"/>
              </a:ext>
            </a:extLst>
          </p:cNvPr>
          <p:cNvSpPr txBox="1"/>
          <p:nvPr/>
        </p:nvSpPr>
        <p:spPr>
          <a:xfrm>
            <a:off x="4476750" y="1647859"/>
            <a:ext cx="3619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数据库构建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4245C42-2FA2-4447-ACB9-0D864BC16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9467" y="8200290"/>
            <a:ext cx="7482361" cy="285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0459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V 形 2">
            <a:extLst>
              <a:ext uri="{FF2B5EF4-FFF2-40B4-BE49-F238E27FC236}">
                <a16:creationId xmlns:a16="http://schemas.microsoft.com/office/drawing/2014/main" id="{991B57F7-409F-4A26-969D-BD847F7E0546}"/>
              </a:ext>
            </a:extLst>
          </p:cNvPr>
          <p:cNvSpPr/>
          <p:nvPr/>
        </p:nvSpPr>
        <p:spPr>
          <a:xfrm>
            <a:off x="304800" y="1647859"/>
            <a:ext cx="468630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细分问题处理策略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DE3D78-7262-45D2-AAB8-3DE329FB16DC}"/>
              </a:ext>
            </a:extLst>
          </p:cNvPr>
          <p:cNvSpPr txBox="1"/>
          <p:nvPr/>
        </p:nvSpPr>
        <p:spPr>
          <a:xfrm>
            <a:off x="4991100" y="1619318"/>
            <a:ext cx="3619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问题分类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36C8A1F-E9FD-4A01-BBEA-E437F5C51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509" y="2355745"/>
            <a:ext cx="10889325" cy="1075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5939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V 形 2">
            <a:extLst>
              <a:ext uri="{FF2B5EF4-FFF2-40B4-BE49-F238E27FC236}">
                <a16:creationId xmlns:a16="http://schemas.microsoft.com/office/drawing/2014/main" id="{991B57F7-409F-4A26-969D-BD847F7E0546}"/>
              </a:ext>
            </a:extLst>
          </p:cNvPr>
          <p:cNvSpPr/>
          <p:nvPr/>
        </p:nvSpPr>
        <p:spPr>
          <a:xfrm>
            <a:off x="304800" y="1647859"/>
            <a:ext cx="468630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细分问题处理策略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DE3D78-7262-45D2-AAB8-3DE329FB16DC}"/>
              </a:ext>
            </a:extLst>
          </p:cNvPr>
          <p:cNvSpPr txBox="1"/>
          <p:nvPr/>
        </p:nvSpPr>
        <p:spPr>
          <a:xfrm>
            <a:off x="4991100" y="1619318"/>
            <a:ext cx="3619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关键词扩充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7B4FE07-1689-4D14-B5AB-88D459A85B9A}"/>
              </a:ext>
            </a:extLst>
          </p:cNvPr>
          <p:cNvSpPr txBox="1"/>
          <p:nvPr/>
        </p:nvSpPr>
        <p:spPr>
          <a:xfrm>
            <a:off x="1600199" y="2723924"/>
            <a:ext cx="21521057" cy="384368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关键词扩充方案</a:t>
            </a: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GPT4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扩充关键词：</a:t>
            </a:r>
            <a:r>
              <a:rPr lang="zh-CN" altLang="en-US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利用</a:t>
            </a:r>
            <a:r>
              <a:rPr lang="en-US" altLang="zh-CN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GPT4</a:t>
            </a:r>
            <a:r>
              <a:rPr lang="zh-CN" altLang="en-US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的强大语言理解能力，对现有关键词进行同义词扩充。这种方法不仅丰富了我们的关键词库，而且提高了模型对不同表述的鲁棒性。</a:t>
            </a:r>
            <a:endParaRPr lang="zh-CN" altLang="en-US" sz="3200" b="1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双向扩展关键词：</a:t>
            </a:r>
            <a:r>
              <a:rPr lang="zh-CN" altLang="en-US" sz="320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采用双向扩展策略，即在问题匹配和查询表格两个方向进行关键词扩充。这样做可以更全面地捕捉到问题的信息，同时提高了关键词在分类后查询表格中的匹配度，从而提高分类的准确性。</a:t>
            </a:r>
            <a:endParaRPr lang="en-US" altLang="zh-CN" sz="320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0B3684F-4072-4FA7-82A4-71FB6A19DA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81808"/>
              </p:ext>
            </p:extLst>
          </p:nvPr>
        </p:nvGraphicFramePr>
        <p:xfrm>
          <a:off x="4233960" y="6824366"/>
          <a:ext cx="15916080" cy="5977234"/>
        </p:xfrm>
        <a:graphic>
          <a:graphicData uri="http://schemas.openxmlformats.org/drawingml/2006/table">
            <a:tbl>
              <a:tblPr/>
              <a:tblGrid>
                <a:gridCol w="5973730">
                  <a:extLst>
                    <a:ext uri="{9D8B030D-6E8A-4147-A177-3AD203B41FA5}">
                      <a16:colId xmlns:a16="http://schemas.microsoft.com/office/drawing/2014/main" val="139821236"/>
                    </a:ext>
                  </a:extLst>
                </a:gridCol>
                <a:gridCol w="3524833">
                  <a:extLst>
                    <a:ext uri="{9D8B030D-6E8A-4147-A177-3AD203B41FA5}">
                      <a16:colId xmlns:a16="http://schemas.microsoft.com/office/drawing/2014/main" val="2537624682"/>
                    </a:ext>
                  </a:extLst>
                </a:gridCol>
                <a:gridCol w="6417517">
                  <a:extLst>
                    <a:ext uri="{9D8B030D-6E8A-4147-A177-3AD203B41FA5}">
                      <a16:colId xmlns:a16="http://schemas.microsoft.com/office/drawing/2014/main" val="3338308679"/>
                    </a:ext>
                  </a:extLst>
                </a:gridCol>
              </a:tblGrid>
              <a:tr h="2494491">
                <a:tc>
                  <a:txBody>
                    <a:bodyPr/>
                    <a:lstStyle/>
                    <a:p>
                      <a:pPr fontAlgn="ctr" latinLnBrk="0"/>
                      <a:r>
                        <a:rPr lang="zh-CN" altLang="en-US" sz="3200" b="1" i="0" dirty="0">
                          <a:solidFill>
                            <a:srgbClr val="000000"/>
                          </a:solidFill>
                          <a:effectLst/>
                        </a:rPr>
                        <a:t>问题匹配关键词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fontAlgn="ctr" latinLnBrk="0"/>
                      <a:r>
                        <a:rPr lang="zh-CN" altLang="en-US" sz="3200" b="1" i="0" dirty="0">
                          <a:solidFill>
                            <a:srgbClr val="000000"/>
                          </a:solidFill>
                          <a:effectLst/>
                        </a:rPr>
                        <a:t>唯一标识符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fontAlgn="ctr" latinLnBrk="0"/>
                      <a:r>
                        <a:rPr lang="zh-CN" altLang="en-US" sz="3200" b="1" i="0">
                          <a:effectLst/>
                        </a:rPr>
                        <a:t>查询表格关键词</a:t>
                      </a:r>
                      <a:endParaRPr lang="zh-CN" altLang="en-US" sz="3200" b="1" i="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0227220"/>
                  </a:ext>
                </a:extLst>
              </a:tr>
              <a:tr h="3482743">
                <a:tc>
                  <a:txBody>
                    <a:bodyPr/>
                    <a:lstStyle/>
                    <a:p>
                      <a:pPr marL="0" marR="0" lvl="0" indent="0" algn="ctr" defTabSz="8255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['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博士及以上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博士学位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博士研究生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博士生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博士后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博士人数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博士数量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在读博士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博士学历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博士员工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', '</a:t>
                      </a:r>
                      <a:r>
                        <a:rPr lang="zh-CN" altLang="en-US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博士及以上的员工人数</a:t>
                      </a:r>
                      <a:r>
                        <a:rPr lang="en-US" altLang="zh-CN" sz="3200" b="0" i="0" u="none" strike="noStrike" cap="none" spc="0" baseline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']</a:t>
                      </a:r>
                      <a:endParaRPr lang="zh-CN" altLang="en-US" sz="3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fontAlgn="ctr" latinLnBrk="0"/>
                      <a:r>
                        <a:rPr lang="zh-CN" altLang="en-US" sz="3200" b="0" i="0" dirty="0">
                          <a:solidFill>
                            <a:srgbClr val="000000"/>
                          </a:solidFill>
                          <a:effectLst/>
                        </a:rPr>
                        <a:t>博士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255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博士及以上</a:t>
                      </a:r>
                      <a:r>
                        <a:rPr lang="en-US" altLang="zh-CN" sz="32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,</a:t>
                      </a:r>
                      <a:r>
                        <a:rPr lang="zh-CN" altLang="en-US" sz="32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博士以上</a:t>
                      </a:r>
                      <a:r>
                        <a:rPr lang="en-US" altLang="zh-CN" sz="32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,</a:t>
                      </a:r>
                      <a:r>
                        <a:rPr lang="zh-CN" altLang="en-US" sz="32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博士及以上学历</a:t>
                      </a:r>
                      <a:r>
                        <a:rPr lang="en-US" altLang="zh-CN" sz="32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,</a:t>
                      </a:r>
                      <a:r>
                        <a:rPr lang="zh-CN" altLang="en-US" sz="32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博士研究生</a:t>
                      </a:r>
                      <a:r>
                        <a:rPr lang="en-US" altLang="zh-CN" sz="32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,</a:t>
                      </a:r>
                      <a:r>
                        <a:rPr lang="zh-CN" altLang="en-US" sz="3200" b="0" i="0" u="none" strike="noStrike" cap="none" spc="0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Alibaba PuHuiTi 2 55 Regular"/>
                        </a:rPr>
                        <a:t>博士学历</a:t>
                      </a:r>
                      <a:endParaRPr lang="zh-CN" altLang="en-US" sz="32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8423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21972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V 形 2">
            <a:extLst>
              <a:ext uri="{FF2B5EF4-FFF2-40B4-BE49-F238E27FC236}">
                <a16:creationId xmlns:a16="http://schemas.microsoft.com/office/drawing/2014/main" id="{991B57F7-409F-4A26-969D-BD847F7E0546}"/>
              </a:ext>
            </a:extLst>
          </p:cNvPr>
          <p:cNvSpPr/>
          <p:nvPr/>
        </p:nvSpPr>
        <p:spPr>
          <a:xfrm>
            <a:off x="304800" y="1647859"/>
            <a:ext cx="4686300" cy="707886"/>
          </a:xfrm>
          <a:prstGeom prst="chevron">
            <a:avLst/>
          </a:prstGeom>
          <a:solidFill>
            <a:srgbClr val="F551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500" b="1" dirty="0">
                <a:solidFill>
                  <a:schemeClr val="bg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细分问题处理策略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DE3D78-7262-45D2-AAB8-3DE329FB16DC}"/>
              </a:ext>
            </a:extLst>
          </p:cNvPr>
          <p:cNvSpPr txBox="1"/>
          <p:nvPr/>
        </p:nvSpPr>
        <p:spPr>
          <a:xfrm>
            <a:off x="4991100" y="1619318"/>
            <a:ext cx="3619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查询类问题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92BD5D1-7667-483E-AC0B-E0A18DA8BCC5}"/>
              </a:ext>
            </a:extLst>
          </p:cNvPr>
          <p:cNvSpPr txBox="1"/>
          <p:nvPr/>
        </p:nvSpPr>
        <p:spPr>
          <a:xfrm>
            <a:off x="723900" y="3067714"/>
            <a:ext cx="16500844" cy="619996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关键词匹配</a:t>
            </a:r>
            <a:endParaRPr lang="zh-CN" altLang="en-US" sz="38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从“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问题匹配关键词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”库中为问题匹配相应的关键词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采用字典树结构，有效防止关键词的重复匹配</a:t>
            </a:r>
            <a:endParaRPr lang="en-US" altLang="zh-CN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识别多年份问题，对多年份问题采用多年报查询策略</a:t>
            </a:r>
            <a:endParaRPr lang="zh-CN" altLang="en-US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8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表格查询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查询到的关键词被映射到“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唯一标识符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”</a:t>
            </a:r>
            <a:endParaRPr lang="en-US" altLang="zh-CN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通过“唯一标识符”进一步映射到“</a:t>
            </a:r>
            <a:r>
              <a:rPr lang="zh-CN" altLang="en-US" sz="3200" b="1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查询表格关键词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”</a:t>
            </a:r>
            <a:endParaRPr lang="en-US" altLang="zh-CN" sz="3200" b="0" i="0" dirty="0">
              <a:solidFill>
                <a:srgbClr val="24292F"/>
              </a:solidFill>
              <a:effectLst/>
              <a:latin typeface="Noto Sans" panose="020B0502040504020204" pitchFamily="34" charset="0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24292F"/>
                </a:solidFill>
                <a:latin typeface="Noto Sans" panose="020B0502040504020204" pitchFamily="34" charset="0"/>
              </a:rPr>
              <a:t>通过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“</a:t>
            </a:r>
            <a:r>
              <a:rPr lang="zh-CN" altLang="en-US" sz="3200" b="1" i="0" dirty="0">
                <a:effectLst/>
              </a:rPr>
              <a:t>查询表格关键词</a:t>
            </a:r>
            <a:r>
              <a:rPr lang="zh-CN" altLang="en-US" sz="3200" b="0" i="0" dirty="0">
                <a:solidFill>
                  <a:srgbClr val="24292F"/>
                </a:solidFill>
                <a:effectLst/>
                <a:latin typeface="Noto Sans" panose="020B0502040504020204" pitchFamily="34" charset="0"/>
              </a:rPr>
              <a:t>”查询表格中对应值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84BBB6F-7CA0-458F-B9E0-EDCAFC4CF412}"/>
              </a:ext>
            </a:extLst>
          </p:cNvPr>
          <p:cNvSpPr txBox="1"/>
          <p:nvPr/>
        </p:nvSpPr>
        <p:spPr>
          <a:xfrm>
            <a:off x="428625" y="10207758"/>
            <a:ext cx="6419850" cy="1477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effectLst/>
                <a:latin typeface="Droid Sans Mono"/>
              </a:rPr>
              <a:t>问题</a:t>
            </a:r>
            <a:endParaRPr lang="en-US" altLang="zh-CN" sz="3000" b="1" dirty="0">
              <a:solidFill>
                <a:schemeClr val="tx1"/>
              </a:solidFill>
              <a:effectLst/>
              <a:latin typeface="Droid Sans Mono"/>
            </a:endParaRPr>
          </a:p>
          <a:p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2019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年四川英杰电气股份有限公司硕士人数是什么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?</a:t>
            </a:r>
            <a:endParaRPr lang="zh-CN" altLang="en-US" sz="3000" b="0" dirty="0">
              <a:solidFill>
                <a:srgbClr val="D4D4D4"/>
              </a:solidFill>
              <a:effectLst/>
              <a:latin typeface="Droid Sans Mono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DF86C0D-5629-43E3-80AF-5F1E0A3B8187}"/>
              </a:ext>
            </a:extLst>
          </p:cNvPr>
          <p:cNvSpPr txBox="1"/>
          <p:nvPr/>
        </p:nvSpPr>
        <p:spPr>
          <a:xfrm>
            <a:off x="7648575" y="10438591"/>
            <a:ext cx="3695700" cy="1015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effectLst/>
                <a:latin typeface="Droid Sans Mono"/>
              </a:rPr>
              <a:t>关键词匹配</a:t>
            </a:r>
          </a:p>
          <a:p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硕士人数</a:t>
            </a:r>
            <a:endParaRPr lang="zh-CN" altLang="en-US" sz="3000" b="0" dirty="0">
              <a:solidFill>
                <a:srgbClr val="D4D4D4"/>
              </a:solidFill>
              <a:effectLst/>
              <a:latin typeface="Droid Sans Mono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C20D586-3EDC-42E9-80B6-0EA759DFE3A5}"/>
              </a:ext>
            </a:extLst>
          </p:cNvPr>
          <p:cNvSpPr txBox="1"/>
          <p:nvPr/>
        </p:nvSpPr>
        <p:spPr>
          <a:xfrm>
            <a:off x="11277600" y="10438591"/>
            <a:ext cx="3695700" cy="1015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chemeClr val="tx1"/>
                </a:solidFill>
                <a:effectLst/>
                <a:latin typeface="Droid Sans Mono"/>
              </a:rPr>
              <a:t>唯一标识符</a:t>
            </a:r>
            <a:endParaRPr lang="en-US" altLang="zh-CN" sz="3000" b="1" dirty="0">
              <a:solidFill>
                <a:schemeClr val="tx1"/>
              </a:solidFill>
              <a:effectLst/>
              <a:latin typeface="Droid Sans Mono"/>
            </a:endParaRPr>
          </a:p>
          <a:p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BA50650-7A7E-44B8-BD3A-33F64144995F}"/>
              </a:ext>
            </a:extLst>
          </p:cNvPr>
          <p:cNvSpPr txBox="1"/>
          <p:nvPr/>
        </p:nvSpPr>
        <p:spPr>
          <a:xfrm>
            <a:off x="15411450" y="9761482"/>
            <a:ext cx="8458200" cy="2369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sz="2800" b="1" i="0" dirty="0">
                <a:effectLst/>
              </a:rPr>
              <a:t>查询表格关键词</a:t>
            </a:r>
            <a:endParaRPr lang="en-US" altLang="zh-CN" sz="2800" b="1" i="0" dirty="0">
              <a:effectLst/>
            </a:endParaRPr>
          </a:p>
          <a:p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硕士研究生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硕士研究生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硕士以上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硕士及以上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研究生以上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硕士学历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研究生及以上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研究生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硕士研究生及以上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硕士及其以上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硕士及以上学历</a:t>
            </a:r>
            <a:r>
              <a:rPr lang="en-US" altLang="zh-CN" sz="3000" b="0" dirty="0">
                <a:solidFill>
                  <a:srgbClr val="CE9178"/>
                </a:solidFill>
                <a:effectLst/>
                <a:latin typeface="Droid Sans Mono"/>
              </a:rPr>
              <a:t>,</a:t>
            </a:r>
            <a:r>
              <a:rPr lang="zh-CN" altLang="en-US" sz="3000" b="0" dirty="0">
                <a:solidFill>
                  <a:srgbClr val="CE9178"/>
                </a:solidFill>
                <a:effectLst/>
                <a:latin typeface="Droid Sans Mono"/>
              </a:rPr>
              <a:t>博硕士研究生学历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C9080E1D-F321-42BE-8320-517DE5138946}"/>
              </a:ext>
            </a:extLst>
          </p:cNvPr>
          <p:cNvSpPr/>
          <p:nvPr/>
        </p:nvSpPr>
        <p:spPr>
          <a:xfrm>
            <a:off x="7219950" y="10438591"/>
            <a:ext cx="1066800" cy="839009"/>
          </a:xfrm>
          <a:prstGeom prst="rightArrow">
            <a:avLst/>
          </a:prstGeom>
          <a:solidFill>
            <a:srgbClr val="ED5B24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libaba PuHuiTi 2 55 Regular"/>
            </a:endParaRPr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484EB83C-3B07-46ED-AE66-7614D9EF39C5}"/>
              </a:ext>
            </a:extLst>
          </p:cNvPr>
          <p:cNvSpPr/>
          <p:nvPr/>
        </p:nvSpPr>
        <p:spPr>
          <a:xfrm>
            <a:off x="10915650" y="10438591"/>
            <a:ext cx="1066800" cy="839009"/>
          </a:xfrm>
          <a:prstGeom prst="rightArrow">
            <a:avLst/>
          </a:prstGeom>
          <a:solidFill>
            <a:srgbClr val="ED5B24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libaba PuHuiTi 2 55 Regular"/>
            </a:endParaRP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62DBCB55-DFF2-45E9-B727-90BB02C55B81}"/>
              </a:ext>
            </a:extLst>
          </p:cNvPr>
          <p:cNvSpPr/>
          <p:nvPr/>
        </p:nvSpPr>
        <p:spPr>
          <a:xfrm>
            <a:off x="14330363" y="10438591"/>
            <a:ext cx="1066800" cy="839009"/>
          </a:xfrm>
          <a:prstGeom prst="rightArrow">
            <a:avLst/>
          </a:prstGeom>
          <a:solidFill>
            <a:srgbClr val="ED5B24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libaba PuHuiTi 2 55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111546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libaba PuHuiTi 2 55 Regular"/>
        <a:ea typeface="Alibaba PuHuiTi 2 55 Regular"/>
        <a:cs typeface="Alibaba PuHuiTi 2 55 Regular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libaba PuHuiTi 2 55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libaba PuHuiTi 2 55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libaba PuHuiTi 2 55 Regular"/>
        <a:ea typeface="Alibaba PuHuiTi 2 55 Regular"/>
        <a:cs typeface="Alibaba PuHuiTi 2 55 Regular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libaba PuHuiTi 2 55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libaba PuHuiTi 2 55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2133</Words>
  <Application>Microsoft Macintosh PowerPoint</Application>
  <PresentationFormat>自定义</PresentationFormat>
  <Paragraphs>126</Paragraphs>
  <Slides>14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Arial</vt:lpstr>
      <vt:lpstr>-apple-system</vt:lpstr>
      <vt:lpstr>Noto Sans</vt:lpstr>
      <vt:lpstr>Helvetica</vt:lpstr>
      <vt:lpstr>等线</vt:lpstr>
      <vt:lpstr>Alibaba PuHuiTi 2 55 Regular</vt:lpstr>
      <vt:lpstr>Menlo</vt:lpstr>
      <vt:lpstr>思源宋体 Heavy</vt:lpstr>
      <vt:lpstr>Droid Sans Mono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爽 程</cp:lastModifiedBy>
  <cp:revision>122</cp:revision>
  <dcterms:created xsi:type="dcterms:W3CDTF">2023-09-14T11:15:47Z</dcterms:created>
  <dcterms:modified xsi:type="dcterms:W3CDTF">2023-09-22T16:19:28Z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B7EF4D85D148A1B363EB0265D48DA2A0_43</vt:lpwstr>
  </property>
  <property fmtid="{D5CDD505-2E9C-101B-9397-08002B2CF9AE}" pid="3" name="KSOProductBuildVer">
    <vt:lpwstr>2052-6.0.2.8225</vt:lpwstr>
  </property>
</Properties>
</file>